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07" r:id="rId4"/>
    <p:sldId id="259" r:id="rId5"/>
    <p:sldId id="295" r:id="rId6"/>
    <p:sldId id="296" r:id="rId7"/>
    <p:sldId id="297" r:id="rId8"/>
    <p:sldId id="273" r:id="rId9"/>
    <p:sldId id="271" r:id="rId10"/>
    <p:sldId id="298" r:id="rId11"/>
    <p:sldId id="300" r:id="rId12"/>
    <p:sldId id="299" r:id="rId13"/>
    <p:sldId id="301" r:id="rId14"/>
    <p:sldId id="302" r:id="rId15"/>
    <p:sldId id="309" r:id="rId16"/>
    <p:sldId id="270" r:id="rId17"/>
    <p:sldId id="272" r:id="rId18"/>
    <p:sldId id="274" r:id="rId19"/>
    <p:sldId id="275" r:id="rId20"/>
    <p:sldId id="276" r:id="rId21"/>
    <p:sldId id="289" r:id="rId22"/>
    <p:sldId id="260" r:id="rId23"/>
    <p:sldId id="286" r:id="rId24"/>
    <p:sldId id="287" r:id="rId25"/>
    <p:sldId id="265" r:id="rId26"/>
    <p:sldId id="279" r:id="rId27"/>
    <p:sldId id="277" r:id="rId28"/>
    <p:sldId id="278" r:id="rId29"/>
    <p:sldId id="290" r:id="rId30"/>
    <p:sldId id="303" r:id="rId31"/>
    <p:sldId id="292" r:id="rId32"/>
    <p:sldId id="304" r:id="rId33"/>
    <p:sldId id="308" r:id="rId34"/>
    <p:sldId id="310" r:id="rId35"/>
    <p:sldId id="284" r:id="rId36"/>
    <p:sldId id="306" r:id="rId37"/>
    <p:sldId id="285" r:id="rId38"/>
    <p:sldId id="266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C4"/>
    <a:srgbClr val="FFF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58776"/>
  </p:normalViewPr>
  <p:slideViewPr>
    <p:cSldViewPr>
      <p:cViewPr>
        <p:scale>
          <a:sx n="54" d="100"/>
          <a:sy n="54" d="100"/>
        </p:scale>
        <p:origin x="85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36BD-FB00-9F42-AB60-9A8F0ED04FFF}" type="datetimeFigureOut">
              <a:rPr kumimoji="1" lang="ko-KR" altLang="en-US" smtClean="0"/>
              <a:t>2023. 9. 22.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F6729-6945-4E4A-A7AC-0EA01C4FF2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4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</a:t>
            </a:r>
            <a:r>
              <a:rPr lang="ko-KR" altLang="en-US" dirty="0"/>
              <a:t> 저희는 </a:t>
            </a:r>
            <a:r>
              <a:rPr lang="ko-KR" altLang="en-US" dirty="0" err="1"/>
              <a:t>머신러닝</a:t>
            </a:r>
            <a:r>
              <a:rPr lang="en-US" altLang="ko-KR" dirty="0"/>
              <a:t>-</a:t>
            </a:r>
            <a:r>
              <a:rPr lang="ko-KR" altLang="en-US" dirty="0" err="1"/>
              <a:t>평일오후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조 김준호</a:t>
            </a:r>
            <a:r>
              <a:rPr lang="en-US" altLang="ko-KR" dirty="0"/>
              <a:t>, </a:t>
            </a:r>
            <a:r>
              <a:rPr lang="ko-KR" altLang="en-US" dirty="0" err="1"/>
              <a:t>양성휘</a:t>
            </a:r>
            <a:r>
              <a:rPr lang="en-US" altLang="ko-KR" dirty="0"/>
              <a:t>, </a:t>
            </a:r>
            <a:r>
              <a:rPr lang="ko-KR" altLang="en-US" dirty="0"/>
              <a:t>정성은</a:t>
            </a:r>
            <a:r>
              <a:rPr lang="en-US" altLang="ko-KR" dirty="0"/>
              <a:t>, </a:t>
            </a:r>
            <a:r>
              <a:rPr lang="ko-KR" altLang="en-US" dirty="0"/>
              <a:t>정해성입니다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오늘의 발표는 저희 조의 모든 멤버가 파트별로 순차적으로 발표할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바로 넘겨주세요</a:t>
            </a:r>
            <a:r>
              <a:rPr kumimoji="1" lang="en-US" altLang="ko-KR" dirty="0"/>
              <a:t>.)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414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전체기간 중</a:t>
            </a:r>
            <a:r>
              <a:rPr kumimoji="1" lang="en-US" altLang="ko-KR" dirty="0"/>
              <a:t> </a:t>
            </a:r>
            <a:r>
              <a:rPr kumimoji="1" lang="ko-KR" altLang="en-US" dirty="0"/>
              <a:t>월별 기준의 리뷰 수 동향을 살펴보겠습니다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언급했듯이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코로나 시기에 폭발적인 고객유입으로 리뷰 수 또한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년을 기점으로 크게 증가된 모습을 볼 수 있으며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작년 </a:t>
            </a:r>
            <a:r>
              <a:rPr kumimoji="1" lang="en-US" altLang="ko-KR" dirty="0"/>
              <a:t>22</a:t>
            </a:r>
            <a:r>
              <a:rPr kumimoji="1" lang="ko-KR" altLang="en-US" dirty="0"/>
              <a:t>년 하반기부터 감소하는 모습도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(3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724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리뷰의 평점 분포를 나타낸 그래프입니다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보시는 바와 같이 평점 </a:t>
            </a:r>
            <a:r>
              <a:rPr kumimoji="1" lang="en-US" altLang="ko-KR" dirty="0"/>
              <a:t>5</a:t>
            </a:r>
            <a:r>
              <a:rPr kumimoji="1" lang="ko-KR" altLang="en-US" dirty="0"/>
              <a:t>점의 리뷰가 전체에서 </a:t>
            </a:r>
            <a:r>
              <a:rPr kumimoji="1" lang="en-US" altLang="ko-KR" dirty="0"/>
              <a:t>72.5%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차지하고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다음을 </a:t>
            </a:r>
            <a:r>
              <a:rPr kumimoji="1" lang="en-US" altLang="ko-KR" dirty="0"/>
              <a:t>4</a:t>
            </a:r>
            <a:r>
              <a:rPr kumimoji="1" lang="ko-KR" altLang="en-US" dirty="0"/>
              <a:t>점이 뒤따르고 있을 만큼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고객들의 </a:t>
            </a:r>
            <a:r>
              <a:rPr kumimoji="1" lang="ko-KR" altLang="en-US" dirty="0" err="1"/>
              <a:t>컬리</a:t>
            </a:r>
            <a:r>
              <a:rPr kumimoji="1" lang="ko-KR" altLang="en-US" dirty="0"/>
              <a:t> 이용이 대체로 만족스럽다는 것을 예상할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(5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  <a:endParaRPr kumimoji="1"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24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 보시는 것은 앞서 보여드린 리뷰수의 동향을 평점별로 나누어서 나타낸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대체로 만족스러운 흐름을 보여주나</a:t>
            </a:r>
            <a:r>
              <a:rPr kumimoji="1" lang="en-US" altLang="ko-KR" dirty="0"/>
              <a:t>, 2022</a:t>
            </a:r>
            <a:r>
              <a:rPr kumimoji="1" lang="ko-KR" altLang="en-US" dirty="0"/>
              <a:t>년 중반 평점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점의 파란그래프의 증가가 주목할 만한 부분입니다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(7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2887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보신 </a:t>
            </a:r>
            <a:r>
              <a:rPr kumimoji="1" lang="ko-KR" altLang="en-US" dirty="0" err="1"/>
              <a:t>평점별</a:t>
            </a:r>
            <a:r>
              <a:rPr kumimoji="1" lang="ko-KR" altLang="en-US" dirty="0"/>
              <a:t> 리뷰 동향 그래프 위에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앱버전</a:t>
            </a:r>
            <a:r>
              <a:rPr kumimoji="1" lang="ko-KR" altLang="en-US" dirty="0"/>
              <a:t> 별 출시시기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점선으로 표시하였습니다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평점별</a:t>
            </a:r>
            <a:r>
              <a:rPr kumimoji="1" lang="ko-KR" altLang="en-US" dirty="0"/>
              <a:t> 그래프의 일부 피크가 </a:t>
            </a:r>
            <a:r>
              <a:rPr kumimoji="1" lang="ko-KR" altLang="en-US" dirty="0" err="1"/>
              <a:t>앱버전의</a:t>
            </a:r>
            <a:r>
              <a:rPr kumimoji="1" lang="ko-KR" altLang="en-US" dirty="0"/>
              <a:t> 출시시기와 겹친다는 것을 확인할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(7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  <a:endParaRPr kumimoji="1"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2504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리뷰의 </a:t>
            </a:r>
            <a:r>
              <a:rPr kumimoji="1" lang="ko-KR" altLang="en-US" dirty="0" err="1"/>
              <a:t>평점별</a:t>
            </a:r>
            <a:r>
              <a:rPr kumimoji="1" lang="ko-KR" altLang="en-US" dirty="0"/>
              <a:t> 길이 분포를 나타낸 그래프입니다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/>
              <a:t>점과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점 등 긍정적 반응의 리뷰 길이가 대체적으로 짧은 것을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그래프와 수치를 통해 확인 가능합니다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(7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75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 및 여러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모델의 분류결과에 대해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139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Step1. 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왼쪽은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크로링한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리뷰 데이터를 데이터프레임 형태로 정리한 것입니다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regular expression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이용해서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리뷰의 이모티콘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영어를 삭제했습니다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예를들어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인덱스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14825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영어로된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리뷰가 삭제되었고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인덱스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78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리뷰에서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이모티콘이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삭제된 것을 확인할 수 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39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Step2.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이후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리뷰데이터 라벨링을 진행했습니다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점수가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4, 5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점인 긍정 리뷰는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했고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1,2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점인 부정 리뷰는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점수가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리뷰를 필터링 해보았을 때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부정의 의미를 띄고 있는 것이 대부분이어서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3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 리뷰도 부정리뷰로 취급하여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6737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u="none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Step3.</a:t>
            </a:r>
          </a:p>
          <a:p>
            <a:r>
              <a:rPr kumimoji="1" lang="ko-KR" altLang="en-US" sz="1200" u="none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다음으로</a:t>
            </a:r>
            <a:r>
              <a:rPr kumimoji="1" lang="en-US" altLang="ko-KR" sz="1200" u="none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u="none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맞춤법과 띄어쓰기 교정을 진행했습니다</a:t>
            </a:r>
            <a:r>
              <a:rPr kumimoji="1" lang="en-US" altLang="ko-KR" sz="1200" u="none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u="none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u="none" dirty="0"/>
              <a:t>공식적인 문서가 아닌 개인이 임의로 작성하는 리뷰 특성상</a:t>
            </a:r>
            <a:r>
              <a:rPr kumimoji="1" lang="en-US" altLang="ko-KR" u="none" dirty="0"/>
              <a:t>, </a:t>
            </a:r>
            <a:r>
              <a:rPr kumimoji="1" lang="ko-KR" altLang="en-US" u="none" dirty="0"/>
              <a:t>맞춤법과 띄어쓰기가 제대로 되어 있지 않은 경우가 다수 있었습니다</a:t>
            </a:r>
            <a:r>
              <a:rPr kumimoji="1" lang="en-US" altLang="ko-KR" u="none" dirty="0"/>
              <a:t>.</a:t>
            </a:r>
          </a:p>
          <a:p>
            <a:endParaRPr kumimoji="1" lang="en-US" altLang="ko-KR" u="none" dirty="0"/>
          </a:p>
          <a:p>
            <a:r>
              <a:rPr kumimoji="1" lang="ko-KR" altLang="en-US" u="none" dirty="0"/>
              <a:t>그래서</a:t>
            </a:r>
            <a:r>
              <a:rPr kumimoji="1" lang="en-US" altLang="ko-KR" u="none" dirty="0"/>
              <a:t>, </a:t>
            </a:r>
            <a:r>
              <a:rPr kumimoji="1" lang="ko-KR" altLang="en-US" u="none" dirty="0"/>
              <a:t>네이버 맞춤법 검사기를 이용한  </a:t>
            </a:r>
            <a:r>
              <a:rPr lang="en-US" altLang="ko-KR" b="0" i="0" u="none" dirty="0" err="1">
                <a:solidFill>
                  <a:srgbClr val="1F2328"/>
                </a:solidFill>
                <a:effectLst/>
                <a:latin typeface="-apple-system"/>
              </a:rPr>
              <a:t>hanspell</a:t>
            </a:r>
            <a:r>
              <a:rPr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kumimoji="1" lang="ko-KR" altLang="en-US" u="none" dirty="0"/>
              <a:t>라</a:t>
            </a:r>
            <a:r>
              <a:rPr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이브러리를 이용하여 교정 했습니다</a:t>
            </a:r>
            <a:r>
              <a:rPr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u="none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kumimoji="1" lang="ko-KR" altLang="en-US" b="0" i="0" u="none" dirty="0" err="1">
                <a:solidFill>
                  <a:srgbClr val="1F2328"/>
                </a:solidFill>
                <a:effectLst/>
                <a:latin typeface="-apple-system"/>
              </a:rPr>
              <a:t>예를들어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kumimoji="1" lang="en-US" altLang="ko-KR" b="0" i="0" u="none" dirty="0" err="1">
                <a:solidFill>
                  <a:srgbClr val="1F2328"/>
                </a:solidFill>
                <a:effectLst/>
                <a:latin typeface="-apple-system"/>
              </a:rPr>
              <a:t>haspell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적용 후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인덱스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 14717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 리뷰의 띄어쓰기가 교정되었고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이 외에도 많은 맞춤법이 교정이 되었습니다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en-US" altLang="ko-KR" b="0" i="0" u="none" dirty="0">
              <a:solidFill>
                <a:srgbClr val="1F2328"/>
              </a:solidFill>
              <a:effectLst/>
              <a:latin typeface="-apple-system"/>
            </a:endParaRPr>
          </a:p>
          <a:p>
            <a:endParaRPr kumimoji="1" lang="en-US" altLang="ko-KR" b="0" i="0" u="none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하지만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네이버 맞춤법 검사기를 통해서도 교정이 되지 않는 문장은 </a:t>
            </a:r>
            <a:r>
              <a:rPr kumimoji="1" lang="en-US" altLang="ko-KR" b="0" i="0" u="none" dirty="0" err="1">
                <a:solidFill>
                  <a:srgbClr val="1F2328"/>
                </a:solidFill>
                <a:effectLst/>
                <a:latin typeface="-apple-system"/>
              </a:rPr>
              <a:t>hanspell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을 적용했을 때도 교정이 되지 않았습니다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14717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개 리뷰를 모두 교정하는데 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12</a:t>
            </a:r>
            <a:r>
              <a:rPr kumimoji="1" lang="ko-KR" altLang="en-US" b="0" i="0" u="none" dirty="0">
                <a:solidFill>
                  <a:srgbClr val="1F2328"/>
                </a:solidFill>
                <a:effectLst/>
                <a:latin typeface="-apple-system"/>
              </a:rPr>
              <a:t>분 정도 걸린다</a:t>
            </a:r>
            <a:r>
              <a:rPr kumimoji="1" lang="en-US" altLang="ko-KR" b="0" i="0" u="none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937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Step4.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마지막으로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불용어를 여러 단계에 거쳐서 제거했습니다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리뷰를 눈으로 확인했을 때 보이는 의미 없는 모음들의 조합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의성어 등을 제거하고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일반적으로 알려진 한국어의 불용어도 제거했습니다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크롤링한 리뷰를 확인 했을 때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’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좋아요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 단독으로 적힌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4,5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점의 리뷰가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1176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‘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좋네요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 단독으로 적힌 리뷰는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37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였습니다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좋아요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 단독으로 있는 리뷰는 긍정과 부정의 키워드를 뽑는 프로젝트 목표에 적합하지 않아 삭제했습니다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덧붙여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‘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굿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불용어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처리를 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마지막으로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토큰화를 진행하면서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의미없는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토큰에 대해서도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불용어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처리를 반복했습니다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410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011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Step5.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후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최종적으로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11321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리뷰 데이터를 이용했습니다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 리뷰가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9098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80%, 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 리뷰가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2223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구성되어 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저희는 긍정에 대한 정확도 베이스라인은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80%,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설정했습니다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모델학습에 앞서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okt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이용해 리뷰를 토큰화 하고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tfidf_vectorizer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이용해 벡터화를 진행했습니다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말뭉치 개수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1797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2163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먼저 로지스틱 회귀모델로 리뷰의 긍정 부정 분류를 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저희 데이터는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과 </a:t>
            </a:r>
            <a:r>
              <a:rPr kumimoji="1" lang="en-US" altLang="ko-KR" b="1" dirty="0"/>
              <a:t>0 </a:t>
            </a:r>
            <a:r>
              <a:rPr kumimoji="1" lang="ko-KR" altLang="en-US" b="1" dirty="0"/>
              <a:t>비율에 불균형이 있어서</a:t>
            </a:r>
            <a:r>
              <a:rPr kumimoji="1" lang="en-US" altLang="ko-KR" b="1" dirty="0"/>
              <a:t>, </a:t>
            </a:r>
            <a:r>
              <a:rPr lang="en" altLang="ko-KR" sz="1200" b="1" dirty="0" err="1"/>
              <a:t>StratifiedKFold</a:t>
            </a:r>
            <a:r>
              <a:rPr lang="ko-KR" altLang="en-US" sz="1200" b="1" dirty="0"/>
              <a:t>로 </a:t>
            </a:r>
            <a:r>
              <a:rPr lang="en-US" altLang="ko-KR" sz="1200" b="1" dirty="0"/>
              <a:t>cross validation</a:t>
            </a:r>
            <a:r>
              <a:rPr lang="ko-KR" altLang="en-US" sz="1200" b="1" dirty="0"/>
              <a:t>을 적용했고</a:t>
            </a:r>
            <a:r>
              <a:rPr lang="en-US" altLang="ko-KR" sz="1200" b="1" dirty="0"/>
              <a:t>,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로지스틱의 여러 파라미터를 조합하여 성능평가지표를 비교했습니다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 err="1"/>
              <a:t>로지스틱회귀의</a:t>
            </a:r>
            <a:r>
              <a:rPr kumimoji="1" lang="ko-KR" altLang="en-US" b="1" dirty="0"/>
              <a:t> 알고리즘을 지정하는 파라미터인 </a:t>
            </a:r>
            <a:r>
              <a:rPr kumimoji="1" lang="en-US" altLang="ko-KR" b="1" dirty="0"/>
              <a:t>solver</a:t>
            </a:r>
            <a:r>
              <a:rPr kumimoji="1" lang="ko-KR" altLang="en-US" b="1" dirty="0"/>
              <a:t>는 </a:t>
            </a:r>
            <a:r>
              <a:rPr kumimoji="1" lang="en-US" altLang="ko-KR" b="1" dirty="0"/>
              <a:t>‘</a:t>
            </a:r>
            <a:r>
              <a:rPr kumimoji="1" lang="en-US" altLang="ko-KR" b="1" dirty="0" err="1"/>
              <a:t>liblinear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‘ saga’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이용했고</a:t>
            </a:r>
            <a:r>
              <a:rPr kumimoji="1" lang="en-US" altLang="ko-KR" b="1" dirty="0"/>
              <a:t>,</a:t>
            </a:r>
          </a:p>
          <a:p>
            <a:r>
              <a:rPr kumimoji="1" lang="en-US" altLang="ko-KR" b="1" dirty="0"/>
              <a:t>Gradient descent</a:t>
            </a:r>
            <a:r>
              <a:rPr kumimoji="1" lang="ko-KR" altLang="en-US" b="1" dirty="0"/>
              <a:t>방식을 </a:t>
            </a:r>
            <a:r>
              <a:rPr kumimoji="1" lang="ko-KR" altLang="en-US" b="1" dirty="0" err="1"/>
              <a:t>몇번</a:t>
            </a:r>
            <a:r>
              <a:rPr kumimoji="1" lang="ko-KR" altLang="en-US" b="1" dirty="0"/>
              <a:t> 반복할 건지를 의미하는 </a:t>
            </a:r>
            <a:r>
              <a:rPr kumimoji="1" lang="en-US" altLang="ko-KR" b="1" dirty="0" err="1"/>
              <a:t>max_iter</a:t>
            </a:r>
            <a:r>
              <a:rPr kumimoji="1" lang="ko-KR" altLang="en-US" b="1" dirty="0"/>
              <a:t> 값은 </a:t>
            </a:r>
            <a:r>
              <a:rPr kumimoji="1" lang="en-US" altLang="ko-KR" b="1" dirty="0"/>
              <a:t>500~2000</a:t>
            </a:r>
            <a:r>
              <a:rPr kumimoji="1" lang="ko-KR" altLang="en-US" b="1" dirty="0"/>
              <a:t> 범위에서 조합을 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규제의 종류를 지정하는 </a:t>
            </a:r>
            <a:r>
              <a:rPr kumimoji="1" lang="en-US" altLang="ko-KR" b="1" dirty="0"/>
              <a:t>penalty</a:t>
            </a:r>
            <a:r>
              <a:rPr kumimoji="1" lang="ko-KR" altLang="en-US" b="1" dirty="0"/>
              <a:t>는 </a:t>
            </a:r>
            <a:r>
              <a:rPr kumimoji="1" lang="en-US" altLang="ko-KR" b="1" dirty="0"/>
              <a:t>‘l1’</a:t>
            </a:r>
            <a:r>
              <a:rPr kumimoji="1" lang="ko-KR" altLang="en-US" b="1" dirty="0"/>
              <a:t>과 </a:t>
            </a:r>
            <a:r>
              <a:rPr kumimoji="1" lang="en-US" altLang="ko-KR" b="1" dirty="0"/>
              <a:t>‘</a:t>
            </a:r>
            <a:r>
              <a:rPr kumimoji="1" lang="ko-KR" altLang="en-US" b="1" dirty="0" err="1"/>
              <a:t>ㅣ</a:t>
            </a:r>
            <a:r>
              <a:rPr kumimoji="1" lang="en-US" altLang="ko-KR" b="1" dirty="0"/>
              <a:t>2’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이용했고</a:t>
            </a:r>
            <a:r>
              <a:rPr kumimoji="1" lang="en-US" altLang="ko-KR" b="1" dirty="0"/>
              <a:t>,</a:t>
            </a:r>
          </a:p>
          <a:p>
            <a:r>
              <a:rPr kumimoji="1" lang="ko-KR" altLang="en-US" b="1" dirty="0"/>
              <a:t>파라미터인 </a:t>
            </a:r>
            <a:r>
              <a:rPr kumimoji="1" lang="en-US" altLang="ko-KR" b="1" dirty="0"/>
              <a:t>C</a:t>
            </a:r>
            <a:r>
              <a:rPr kumimoji="1" lang="ko-KR" altLang="en-US" b="1" dirty="0"/>
              <a:t>는 </a:t>
            </a:r>
            <a:r>
              <a:rPr kumimoji="1" lang="en-US" altLang="ko-KR" b="1" dirty="0"/>
              <a:t>0.1</a:t>
            </a:r>
            <a:r>
              <a:rPr kumimoji="1" lang="ko-KR" altLang="en-US" b="1" dirty="0"/>
              <a:t>과 </a:t>
            </a:r>
            <a:r>
              <a:rPr kumimoji="1" lang="en-US" altLang="ko-KR" b="1" dirty="0"/>
              <a:t>5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조합하였습니다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C</a:t>
            </a:r>
            <a:r>
              <a:rPr kumimoji="1" lang="ko-KR" altLang="en-US" b="1" dirty="0"/>
              <a:t>는 </a:t>
            </a:r>
            <a:r>
              <a:rPr kumimoji="1" lang="ko-KR" altLang="en-US" b="1" dirty="0" err="1"/>
              <a:t>정규화강도의</a:t>
            </a:r>
            <a:r>
              <a:rPr kumimoji="1" lang="ko-KR" altLang="en-US" b="1" dirty="0"/>
              <a:t> 역수는 의미하는 것으로 값이 작을 수록 과적합을 방지하는데 효과적이고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값이 클 수록 </a:t>
            </a:r>
            <a:r>
              <a:rPr kumimoji="1" lang="en-US" altLang="ko-KR" b="1" dirty="0" err="1"/>
              <a:t>training_data</a:t>
            </a:r>
            <a:r>
              <a:rPr kumimoji="1" lang="ko-KR" altLang="en-US" b="1" dirty="0"/>
              <a:t>에 좀 더 </a:t>
            </a:r>
            <a:r>
              <a:rPr kumimoji="1" lang="en-US" altLang="ko-KR" b="1" dirty="0"/>
              <a:t>fit</a:t>
            </a:r>
            <a:r>
              <a:rPr kumimoji="1" lang="ko-KR" altLang="en-US" b="1" dirty="0"/>
              <a:t>하게 학습을 하는 경향이 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-------------------------------------------------------------------------------------------------------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 err="1"/>
              <a:t>max_iter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500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설정했을 때</a:t>
            </a:r>
            <a:r>
              <a:rPr kumimoji="1" lang="en-US" altLang="ko-KR" b="1" dirty="0"/>
              <a:t>, coefficient</a:t>
            </a:r>
            <a:r>
              <a:rPr kumimoji="1" lang="ko-KR" altLang="en-US" b="1" dirty="0"/>
              <a:t>가 수렴하지 않았다는 경고가 나와</a:t>
            </a:r>
            <a:r>
              <a:rPr kumimoji="1" lang="en-US" altLang="ko-KR" b="1" dirty="0"/>
              <a:t>, </a:t>
            </a:r>
            <a:r>
              <a:rPr kumimoji="1" lang="en-US" altLang="ko-KR" b="1" dirty="0" err="1"/>
              <a:t>max_iter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1000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올렸을 때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결과를 얻을 수 있었습니다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</a:t>
            </a:r>
            <a:r>
              <a:rPr kumimoji="1" lang="ko-KR" altLang="en-US" b="1" dirty="0"/>
              <a:t>번의 결과를 보면</a:t>
            </a:r>
            <a:r>
              <a:rPr kumimoji="1" lang="en-US" altLang="ko-KR" b="1" dirty="0"/>
              <a:t>, 1</a:t>
            </a:r>
            <a:r>
              <a:rPr kumimoji="1" lang="ko-KR" altLang="en-US" b="1" dirty="0"/>
              <a:t>의 정확도는 </a:t>
            </a:r>
            <a:r>
              <a:rPr kumimoji="1" lang="en-US" altLang="ko-KR" b="1" dirty="0"/>
              <a:t>0.97, 0</a:t>
            </a:r>
            <a:r>
              <a:rPr kumimoji="1" lang="ko-KR" altLang="en-US" b="1" dirty="0"/>
              <a:t>의 정확도는 </a:t>
            </a:r>
            <a:r>
              <a:rPr kumimoji="1" lang="en-US" altLang="ko-KR" b="1" dirty="0"/>
              <a:t>0.68</a:t>
            </a:r>
            <a:r>
              <a:rPr kumimoji="1" lang="ko-KR" altLang="en-US" b="1" dirty="0"/>
              <a:t>로 저희가 설정했던 </a:t>
            </a:r>
            <a:r>
              <a:rPr kumimoji="1" lang="en-US" altLang="ko-KR" b="1" dirty="0"/>
              <a:t>base line</a:t>
            </a:r>
            <a:r>
              <a:rPr kumimoji="1" lang="ko-KR" altLang="en-US" b="1" dirty="0"/>
              <a:t>보다 모두 높게 평가되었습니다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정확도 뿐만 아니라 </a:t>
            </a:r>
            <a:r>
              <a:rPr kumimoji="1" lang="en-US" altLang="ko-KR" b="1" dirty="0"/>
              <a:t>f1 score</a:t>
            </a:r>
            <a:r>
              <a:rPr kumimoji="1" lang="ko-KR" altLang="en-US" b="1" dirty="0"/>
              <a:t>도 </a:t>
            </a:r>
            <a:r>
              <a:rPr kumimoji="1" lang="en-US" altLang="ko-KR" b="1" dirty="0"/>
              <a:t>0.94</a:t>
            </a:r>
            <a:r>
              <a:rPr kumimoji="1" lang="ko-KR" altLang="en-US" b="1" dirty="0"/>
              <a:t>정도로 높게 측정된 것을 확인할 수 있었습니다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2,3</a:t>
            </a:r>
            <a:r>
              <a:rPr kumimoji="1" lang="ko-KR" altLang="en-US" b="1" dirty="0"/>
              <a:t>번의 결과를 비교해보면</a:t>
            </a:r>
            <a:r>
              <a:rPr kumimoji="1" lang="en-US" altLang="ko-KR" b="1" dirty="0"/>
              <a:t>, C</a:t>
            </a:r>
            <a:r>
              <a:rPr kumimoji="1" lang="ko-KR" altLang="en-US" b="1" dirty="0"/>
              <a:t>값은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에서 </a:t>
            </a:r>
            <a:r>
              <a:rPr kumimoji="1" lang="en-US" altLang="ko-KR" b="1" dirty="0"/>
              <a:t>0.1</a:t>
            </a:r>
            <a:r>
              <a:rPr kumimoji="1" lang="ko-KR" altLang="en-US" b="1" dirty="0"/>
              <a:t>로 변경했을 때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정확도와 </a:t>
            </a:r>
            <a:r>
              <a:rPr kumimoji="1" lang="en-US" altLang="ko-KR" b="1" dirty="0"/>
              <a:t>f1_score</a:t>
            </a:r>
            <a:r>
              <a:rPr kumimoji="1" lang="ko-KR" altLang="en-US" b="1" dirty="0"/>
              <a:t> 모두 눈에 띄게 감소한 것으로 확인할 수 있었습니다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2,4</a:t>
            </a:r>
            <a:r>
              <a:rPr kumimoji="1" lang="ko-KR" altLang="en-US" b="1" dirty="0"/>
              <a:t>번의 결과를 비교하면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규제의 종류를 </a:t>
            </a:r>
            <a:r>
              <a:rPr kumimoji="1" lang="en-US" altLang="ko-KR" b="1" dirty="0"/>
              <a:t>l1</a:t>
            </a:r>
            <a:r>
              <a:rPr kumimoji="1" lang="ko-KR" altLang="en-US" b="1" dirty="0"/>
              <a:t>에서 </a:t>
            </a:r>
            <a:r>
              <a:rPr kumimoji="1" lang="en-US" altLang="ko-KR" b="1" dirty="0"/>
              <a:t>l2</a:t>
            </a:r>
            <a:r>
              <a:rPr kumimoji="1" lang="ko-KR" altLang="en-US" b="1" dirty="0"/>
              <a:t>로 변경했을 때</a:t>
            </a:r>
            <a:r>
              <a:rPr kumimoji="1" lang="en-US" altLang="ko-KR" b="1" dirty="0"/>
              <a:t>,  0</a:t>
            </a:r>
            <a:r>
              <a:rPr kumimoji="1" lang="ko-KR" altLang="en-US" b="1" dirty="0"/>
              <a:t>에 대한 정확도는 증가했으나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전체적인 성능을 평가하는 </a:t>
            </a:r>
            <a:r>
              <a:rPr kumimoji="1" lang="en-US" altLang="ko-KR" b="1" dirty="0" err="1"/>
              <a:t>auc_score</a:t>
            </a:r>
            <a:r>
              <a:rPr kumimoji="1" lang="ko-KR" altLang="en-US" b="1" dirty="0"/>
              <a:t>는 감소한 것을 확인할 수 있었습니다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마지막으로</a:t>
            </a:r>
            <a:r>
              <a:rPr kumimoji="1" lang="en-US" altLang="ko-KR" b="1" dirty="0"/>
              <a:t>, 2,5</a:t>
            </a:r>
            <a:r>
              <a:rPr kumimoji="1" lang="ko-KR" altLang="en-US" b="1" dirty="0"/>
              <a:t>번을 비교하면 </a:t>
            </a:r>
            <a:r>
              <a:rPr kumimoji="1" lang="en-US" altLang="ko-KR" b="1" dirty="0" err="1"/>
              <a:t>max_iter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1000</a:t>
            </a:r>
            <a:r>
              <a:rPr kumimoji="1" lang="ko-KR" altLang="en-US" b="1" dirty="0"/>
              <a:t>에서 </a:t>
            </a:r>
            <a:r>
              <a:rPr kumimoji="1" lang="en-US" altLang="ko-KR" b="1" dirty="0"/>
              <a:t>2000</a:t>
            </a:r>
            <a:r>
              <a:rPr kumimoji="1" lang="ko-KR" altLang="en-US" b="1" dirty="0" err="1"/>
              <a:t>으로</a:t>
            </a:r>
            <a:r>
              <a:rPr kumimoji="1" lang="ko-KR" altLang="en-US" b="1" dirty="0"/>
              <a:t> 증가시켰을 때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성능 차이가 있지 않았고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오히려 떨어진 수치도 있는 것을 확인할 수 있습니다</a:t>
            </a:r>
            <a:r>
              <a:rPr kumimoji="1" lang="en-US" altLang="ko-KR" b="1" dirty="0"/>
              <a:t>.</a:t>
            </a:r>
          </a:p>
          <a:p>
            <a:r>
              <a:rPr kumimoji="1" lang="ko-KR" altLang="en-US" b="1" dirty="0"/>
              <a:t>따라서</a:t>
            </a:r>
            <a:r>
              <a:rPr kumimoji="1" lang="en-US" altLang="ko-KR" b="1" dirty="0"/>
              <a:t>, </a:t>
            </a:r>
            <a:r>
              <a:rPr kumimoji="1" lang="en-US" altLang="ko-KR" b="1" dirty="0" err="1"/>
              <a:t>max_iter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1000</a:t>
            </a:r>
            <a:r>
              <a:rPr kumimoji="1" lang="ko-KR" altLang="en-US" b="1" dirty="0"/>
              <a:t>이상 올리는 것은 의미가 없다고 판단하였습니다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모든 결과를 비교했을 때</a:t>
            </a:r>
            <a:r>
              <a:rPr kumimoji="1" lang="en-US" altLang="ko-KR" b="1" dirty="0"/>
              <a:t>, 2</a:t>
            </a:r>
            <a:r>
              <a:rPr kumimoji="1" lang="ko-KR" altLang="en-US" b="1" dirty="0"/>
              <a:t>번의 </a:t>
            </a:r>
            <a:r>
              <a:rPr kumimoji="1" lang="en-US" altLang="ko-KR" b="1" dirty="0"/>
              <a:t>parameter</a:t>
            </a:r>
            <a:r>
              <a:rPr kumimoji="1" lang="ko-KR" altLang="en-US" b="1" dirty="0"/>
              <a:t>조합이 가장 우수한 성능을 가졌습니다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---------------------------------------------------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 err="1"/>
              <a:t>liblinear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saga</a:t>
            </a:r>
            <a:r>
              <a:rPr kumimoji="1" lang="ko-KR" altLang="en-US" b="1" dirty="0"/>
              <a:t>의 차이가 눈에 띄지는 않았지만</a:t>
            </a:r>
            <a:r>
              <a:rPr kumimoji="1" lang="en-US" altLang="ko-KR" b="1" dirty="0"/>
              <a:t>, </a:t>
            </a:r>
            <a:r>
              <a:rPr kumimoji="1" lang="en-US" altLang="ko-KR" b="1" dirty="0" err="1"/>
              <a:t>sklearn</a:t>
            </a:r>
            <a:r>
              <a:rPr kumimoji="1" lang="ko-KR" altLang="en-US" b="1" dirty="0"/>
              <a:t>의 공식홈페이지 설명에 따르면 </a:t>
            </a:r>
            <a:r>
              <a:rPr kumimoji="1" lang="en-US" altLang="ko-KR" b="1" dirty="0" err="1"/>
              <a:t>liblinear</a:t>
            </a:r>
            <a:r>
              <a:rPr kumimoji="1" lang="ko-KR" altLang="en-US" b="1" dirty="0"/>
              <a:t>는 작은 데이터셋의 이진분류에 적합하고</a:t>
            </a:r>
            <a:r>
              <a:rPr kumimoji="1" lang="en-US" altLang="ko-KR" b="1" dirty="0"/>
              <a:t>, saga</a:t>
            </a:r>
            <a:r>
              <a:rPr kumimoji="1" lang="ko-KR" altLang="en-US" b="1" dirty="0"/>
              <a:t>는 큰 데이터 셋의 이진분류에 적합하다고 하여</a:t>
            </a:r>
            <a:r>
              <a:rPr kumimoji="1" lang="en-US" altLang="ko-KR" b="1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저희는 </a:t>
            </a:r>
            <a:r>
              <a:rPr kumimoji="1" lang="en-US" altLang="ko-KR" b="1" dirty="0"/>
              <a:t>feature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1700</a:t>
            </a:r>
            <a:r>
              <a:rPr kumimoji="1" lang="ko-KR" altLang="en-US" b="1" dirty="0"/>
              <a:t>개 데이터가 </a:t>
            </a:r>
            <a:r>
              <a:rPr kumimoji="1" lang="en-US" altLang="ko-KR" b="1" dirty="0"/>
              <a:t>11000</a:t>
            </a:r>
            <a:r>
              <a:rPr kumimoji="1" lang="ko-KR" altLang="en-US" b="1" dirty="0"/>
              <a:t>정도로 작은 데이터 셋은 아니다 보니</a:t>
            </a:r>
            <a:r>
              <a:rPr kumimoji="1" lang="en-US" altLang="ko-KR" b="1" dirty="0"/>
              <a:t>, saga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solver</a:t>
            </a:r>
            <a:r>
              <a:rPr kumimoji="1" lang="ko-KR" altLang="en-US" b="1" dirty="0"/>
              <a:t>로 선택했습니다</a:t>
            </a:r>
            <a:r>
              <a:rPr kumimoji="1"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----------------------------------------------------</a:t>
            </a:r>
          </a:p>
          <a:p>
            <a:endParaRPr kumimoji="1" lang="en-US" altLang="ko-KR" dirty="0"/>
          </a:p>
          <a:p>
            <a:r>
              <a:rPr lang="en" altLang="ko-KR" b="0" i="0" dirty="0">
                <a:effectLst/>
                <a:latin typeface="Pretendard"/>
              </a:rPr>
              <a:t>Precision</a:t>
            </a:r>
            <a:r>
              <a:rPr lang="ko-KR" altLang="en-US" b="0" i="0" dirty="0">
                <a:effectLst/>
                <a:latin typeface="Pretendard"/>
              </a:rPr>
              <a:t>과 </a:t>
            </a:r>
            <a:r>
              <a:rPr lang="en" altLang="ko-KR" b="0" i="0" dirty="0">
                <a:effectLst/>
                <a:latin typeface="Pretendard"/>
              </a:rPr>
              <a:t>Recall </a:t>
            </a:r>
            <a:r>
              <a:rPr lang="ko-KR" altLang="en-US" b="0" i="0" dirty="0">
                <a:effectLst/>
                <a:latin typeface="Pretendard"/>
              </a:rPr>
              <a:t>값이 모두 갖춰져야만 높은 지표를 얻을 수 있습니다</a:t>
            </a:r>
            <a:r>
              <a:rPr lang="en-US" altLang="ko-KR" b="0" i="0" dirty="0">
                <a:effectLst/>
                <a:latin typeface="Pretendard"/>
              </a:rPr>
              <a:t>. </a:t>
            </a:r>
            <a:r>
              <a:rPr lang="ko-KR" altLang="en-US" b="0" i="0" dirty="0">
                <a:effectLst/>
                <a:latin typeface="Pretendard"/>
              </a:rPr>
              <a:t>불균형 데이터에 취약한 모습을 보였던 </a:t>
            </a:r>
            <a:r>
              <a:rPr lang="en" altLang="ko-KR" b="0" i="0" dirty="0" err="1">
                <a:effectLst/>
                <a:latin typeface="Pretendard"/>
              </a:rPr>
              <a:t>Accuray</a:t>
            </a:r>
            <a:r>
              <a:rPr lang="en" altLang="ko-KR" b="0" i="0" dirty="0">
                <a:effectLst/>
                <a:latin typeface="Pretendard"/>
              </a:rPr>
              <a:t> </a:t>
            </a:r>
            <a:r>
              <a:rPr lang="ko-KR" altLang="en-US" b="0" i="0" dirty="0">
                <a:effectLst/>
                <a:latin typeface="Pretendard"/>
              </a:rPr>
              <a:t>보다 훨씬 더 모델 성능을 구체적으로 가늠할 수 있죠</a:t>
            </a:r>
            <a:r>
              <a:rPr lang="en-US" altLang="ko-KR" b="0" i="0" dirty="0">
                <a:effectLst/>
                <a:latin typeface="Pretendard"/>
              </a:rPr>
              <a:t>.</a:t>
            </a:r>
            <a:endParaRPr kumimoji="1" lang="en-US" altLang="ko-KR" b="1" dirty="0"/>
          </a:p>
          <a:p>
            <a:r>
              <a:rPr kumimoji="1" lang="en-US" altLang="ko-KR" b="1" dirty="0"/>
              <a:t>F1</a:t>
            </a:r>
          </a:p>
          <a:p>
            <a:r>
              <a:rPr kumimoji="1" lang="en-US" altLang="ko-KR" b="1" dirty="0"/>
              <a:t>Precision(</a:t>
            </a:r>
            <a:r>
              <a:rPr kumimoji="1" lang="ko-KR" altLang="en-US" b="1" dirty="0"/>
              <a:t>정밀도</a:t>
            </a:r>
            <a:r>
              <a:rPr kumimoji="1" lang="en-US" altLang="ko-KR" b="1" dirty="0"/>
              <a:t>): 1</a:t>
            </a:r>
            <a:r>
              <a:rPr kumimoji="1" lang="ko-KR" altLang="en-US" b="1" dirty="0"/>
              <a:t>이라고 예측한 것 중에서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실제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의 비율이다</a:t>
            </a:r>
            <a:r>
              <a:rPr kumimoji="1" lang="en-US" altLang="ko-KR" b="1" dirty="0"/>
              <a:t>.</a:t>
            </a:r>
          </a:p>
          <a:p>
            <a:r>
              <a:rPr lang="en" altLang="ko-KR" b="1" i="0" dirty="0">
                <a:effectLst/>
                <a:latin typeface="-apple-system"/>
              </a:rPr>
              <a:t>Recall</a:t>
            </a:r>
            <a:r>
              <a:rPr lang="en-US" altLang="ko-KR" b="1" i="0" dirty="0">
                <a:effectLst/>
                <a:latin typeface="-apple-system"/>
              </a:rPr>
              <a:t>: </a:t>
            </a:r>
            <a:r>
              <a:rPr lang="en" altLang="ko-KR" b="1" i="0" dirty="0">
                <a:effectLst/>
                <a:latin typeface="-apple-system"/>
              </a:rPr>
              <a:t>1</a:t>
            </a:r>
            <a:r>
              <a:rPr lang="ko-KR" altLang="en-US" b="1" i="0" dirty="0">
                <a:effectLst/>
                <a:latin typeface="-apple-system"/>
              </a:rPr>
              <a:t>인 데이터들 중에서</a:t>
            </a:r>
            <a:r>
              <a:rPr lang="en-US" altLang="ko-KR" b="1" i="0" dirty="0">
                <a:effectLst/>
                <a:latin typeface="-apple-system"/>
              </a:rPr>
              <a:t>, 1</a:t>
            </a:r>
            <a:r>
              <a:rPr lang="ko-KR" altLang="en-US" b="1" i="0" dirty="0">
                <a:effectLst/>
                <a:latin typeface="-apple-system"/>
              </a:rPr>
              <a:t>이라고 예측한 경우의 비율이다</a:t>
            </a:r>
            <a:r>
              <a:rPr lang="en-US" altLang="ko-KR" b="1" i="0" dirty="0">
                <a:effectLst/>
                <a:latin typeface="-apple-system"/>
              </a:rPr>
              <a:t>.</a:t>
            </a:r>
          </a:p>
          <a:p>
            <a:r>
              <a:rPr kumimoji="1" lang="en-US" altLang="ko-KR" b="1" dirty="0"/>
              <a:t>Solver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logistic regression</a:t>
            </a:r>
            <a:r>
              <a:rPr kumimoji="1" lang="ko-KR" altLang="en-US" dirty="0"/>
              <a:t>이 이용하는 알고리즘을 지정하는 파라미터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kumimoji="1" lang="en-US" altLang="ko-KR" dirty="0"/>
              <a:t>L1</a:t>
            </a:r>
            <a:r>
              <a:rPr kumimoji="1" lang="ko-KR" altLang="en-US" dirty="0"/>
              <a:t>은 불필요한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coefficient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만드는 규제방식으로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선택하여 모델링하는 방식입니다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L2</a:t>
            </a:r>
            <a:r>
              <a:rPr kumimoji="1" lang="ko-KR" altLang="en-US" dirty="0"/>
              <a:t>는 모든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coefficient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조정하는 방식으로 모델링을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073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b="1" dirty="0"/>
                  <a:t>저희가 로지스틱 회귀를 모델로 사용한 이유는 회귀방정식의 회귀계수를 이용하기 위해서 입니다</a:t>
                </a:r>
                <a:r>
                  <a:rPr kumimoji="1" lang="en-US" altLang="ko-KR" b="1" dirty="0"/>
                  <a:t>.</a:t>
                </a:r>
              </a:p>
              <a:p>
                <a:endParaRPr kumimoji="1" lang="en-US" altLang="ko-KR" b="1" dirty="0"/>
              </a:p>
              <a:p>
                <a:r>
                  <a:rPr kumimoji="1" lang="ko-KR" altLang="en-US" b="1" dirty="0"/>
                  <a:t>저희 리뷰데이터에서 회귀방정식의 </a:t>
                </a:r>
                <a:r>
                  <a:rPr kumimoji="1" lang="en-US" altLang="ko-KR" b="1" dirty="0"/>
                  <a:t>feature</a:t>
                </a:r>
                <a:r>
                  <a:rPr kumimoji="1" lang="ko-KR" altLang="en-US" b="1" dirty="0"/>
                  <a:t>는 말뭉치의 키워드들입니다</a:t>
                </a:r>
                <a:r>
                  <a:rPr kumimoji="1" lang="en-US" altLang="ko-KR" b="1" dirty="0"/>
                  <a:t>.</a:t>
                </a:r>
              </a:p>
              <a:p>
                <a:r>
                  <a:rPr kumimoji="1" lang="ko-KR" altLang="en-US" b="1" dirty="0"/>
                  <a:t>따라서</a:t>
                </a:r>
                <a:r>
                  <a:rPr kumimoji="1" lang="en-US" altLang="ko-KR" b="1" dirty="0"/>
                  <a:t>, </a:t>
                </a:r>
                <a:r>
                  <a:rPr kumimoji="1" lang="ko-KR" altLang="en-US" b="1" dirty="0"/>
                  <a:t>회귀계수의 부호와 절대값을 비교해서</a:t>
                </a:r>
                <a:r>
                  <a:rPr kumimoji="1" lang="en-US" altLang="ko-KR" b="1" dirty="0"/>
                  <a:t>, </a:t>
                </a:r>
                <a:r>
                  <a:rPr kumimoji="1" lang="ko-KR" altLang="en-US" b="1" dirty="0"/>
                  <a:t>키워드가 긍정 부정 분류에 미치는 영향력을 확인할 수 있습니다</a:t>
                </a:r>
                <a:r>
                  <a:rPr kumimoji="1" lang="en-US" altLang="ko-KR" b="1" dirty="0"/>
                  <a:t>.</a:t>
                </a:r>
              </a:p>
              <a:p>
                <a:r>
                  <a:rPr kumimoji="1" lang="en-US" altLang="ko-KR" b="1" dirty="0"/>
                  <a:t>-----------------------------------------------------------------------------------</a:t>
                </a:r>
              </a:p>
              <a:p>
                <a:r>
                  <a:rPr kumimoji="1" lang="ko-KR" altLang="en-US" b="1" dirty="0"/>
                  <a:t>저희는 각 키워드들의 회귀계수를 </a:t>
                </a:r>
                <a:r>
                  <a:rPr kumimoji="1" lang="ko-KR" altLang="en-US" b="1" dirty="0" err="1"/>
                  <a:t>오즈비</a:t>
                </a:r>
                <a:r>
                  <a:rPr kumimoji="1" lang="ko-KR" altLang="en-US" b="1" dirty="0"/>
                  <a:t> 수치로 변환하여 키워드들이 긍정 부정에 미치는 영향력을 비교할 예정입니다</a:t>
                </a:r>
                <a:r>
                  <a:rPr kumimoji="1" lang="en-US" altLang="ko-KR" b="1" dirty="0"/>
                  <a:t>.</a:t>
                </a:r>
              </a:p>
              <a:p>
                <a:endParaRPr kumimoji="1" lang="en-US" altLang="ko-KR" b="1" dirty="0"/>
              </a:p>
              <a:p>
                <a:r>
                  <a:rPr kumimoji="1" lang="ko-KR" altLang="en-US" b="1" dirty="0" err="1"/>
                  <a:t>오즈비는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1</a:t>
                </a:r>
                <a:r>
                  <a:rPr kumimoji="1" lang="ko-KR" altLang="en-US" b="1" dirty="0"/>
                  <a:t>로 분류될 확률이 </a:t>
                </a:r>
                <a:r>
                  <a:rPr kumimoji="1" lang="en-US" altLang="ko-KR" b="1" dirty="0"/>
                  <a:t>0</a:t>
                </a:r>
                <a:r>
                  <a:rPr kumimoji="1" lang="ko-KR" altLang="en-US" b="1" dirty="0" err="1"/>
                  <a:t>으로</a:t>
                </a:r>
                <a:r>
                  <a:rPr kumimoji="1" lang="ko-KR" altLang="en-US" b="1" dirty="0"/>
                  <a:t> 분류될 확률에 몇배인지를 의미하는 </a:t>
                </a:r>
                <a:r>
                  <a:rPr kumimoji="1" lang="ko-KR" altLang="en-US" b="1" dirty="0" err="1"/>
                  <a:t>오즈들의</a:t>
                </a:r>
                <a:r>
                  <a:rPr kumimoji="1" lang="ko-KR" altLang="en-US" b="1" dirty="0"/>
                  <a:t> 비율로</a:t>
                </a:r>
                <a:r>
                  <a:rPr kumimoji="1" lang="en-US" altLang="ko-KR" b="1" dirty="0"/>
                  <a:t>,</a:t>
                </a:r>
              </a:p>
              <a:p>
                <a:r>
                  <a:rPr kumimoji="1" lang="ko-KR" altLang="en-US" b="1" dirty="0"/>
                  <a:t>회귀계수의 </a:t>
                </a:r>
                <a:r>
                  <a:rPr kumimoji="1" lang="ko-KR" altLang="en-US" b="1" dirty="0" err="1"/>
                  <a:t>지수값으로</a:t>
                </a:r>
                <a:r>
                  <a:rPr kumimoji="1" lang="ko-KR" altLang="en-US" b="1" dirty="0"/>
                  <a:t> 표현됩니다</a:t>
                </a:r>
                <a:r>
                  <a:rPr kumimoji="1" lang="en-US" altLang="ko-KR" b="1" dirty="0"/>
                  <a:t>.</a:t>
                </a:r>
              </a:p>
              <a:p>
                <a:endParaRPr kumimoji="1"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 err="1"/>
                  <a:t>오</a:t>
                </a:r>
                <a:r>
                  <a:rPr kumimoji="1" lang="ko-KR" altLang="en-US" b="1" dirty="0" err="1"/>
                  <a:t>즈비의</a:t>
                </a:r>
                <a:r>
                  <a:rPr kumimoji="1" lang="ko-KR" altLang="en-US" b="1" dirty="0"/>
                  <a:t> 개념을 해석하면 양수 계수를 가지는 키워드는 긍정</a:t>
                </a:r>
                <a:r>
                  <a:rPr kumimoji="1" lang="en-US" altLang="ko-KR" b="1" dirty="0"/>
                  <a:t>(1)</a:t>
                </a:r>
                <a:r>
                  <a:rPr kumimoji="1" lang="ko-KR" altLang="en-US" b="1" dirty="0"/>
                  <a:t>분류에 영향을 미치고</a:t>
                </a:r>
                <a:r>
                  <a:rPr kumimoji="1" lang="en-US" altLang="ko-KR" b="1" dirty="0"/>
                  <a:t>, </a:t>
                </a:r>
                <a:r>
                  <a:rPr kumimoji="1" lang="ko-KR" altLang="en-US" b="1" dirty="0"/>
                  <a:t>음수 회귀계수를 가지는 키워드는 부정</a:t>
                </a:r>
                <a:r>
                  <a:rPr kumimoji="1" lang="en-US" altLang="ko-KR" b="1" dirty="0"/>
                  <a:t>(0)</a:t>
                </a:r>
                <a:r>
                  <a:rPr kumimoji="1" lang="ko-KR" altLang="en-US" b="1" dirty="0"/>
                  <a:t>분류에 영향력을 미치는 것으로 이해할 수 있습니다</a:t>
                </a:r>
                <a:r>
                  <a:rPr kumimoji="1" lang="en-US" altLang="ko-KR" b="1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dirty="0"/>
                  <a:t>-----------------------------------------------------------------------------------</a:t>
                </a:r>
              </a:p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[-infinity, infinity]</a:t>
                </a:r>
                <a:r>
                  <a:rPr kumimoji="1" lang="ko-KR" altLang="en-US" dirty="0"/>
                  <a:t>범위의 회귀방정식과 </a:t>
                </a:r>
                <a:r>
                  <a:rPr kumimoji="1" lang="en-US" altLang="ko-KR" dirty="0"/>
                  <a:t>[0,1]</a:t>
                </a:r>
                <a:r>
                  <a:rPr kumimoji="1" lang="ko-KR" altLang="en-US" dirty="0"/>
                  <a:t>사이의 </a:t>
                </a:r>
                <a:r>
                  <a:rPr kumimoji="1" lang="ko-KR" altLang="en-US" dirty="0" err="1"/>
                  <a:t>함수값을</a:t>
                </a:r>
                <a:r>
                  <a:rPr kumimoji="1" lang="ko-KR" altLang="en-US" dirty="0"/>
                  <a:t> 가지는 </a:t>
                </a:r>
                <a:r>
                  <a:rPr kumimoji="1" lang="ko-KR" altLang="en-US" dirty="0" err="1"/>
                  <a:t>시그모이드</a:t>
                </a:r>
                <a:r>
                  <a:rPr kumimoji="1" lang="ko-KR" altLang="en-US" dirty="0"/>
                  <a:t> 함수를 합성하여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분류될 확률을 계산합니다</a:t>
                </a:r>
                <a:r>
                  <a:rPr kumimoji="1"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의미하고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coefficient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여기서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키워드를 의미하기 때문에</a:t>
                </a:r>
                <a:r>
                  <a:rPr kumimoji="1" lang="en-US" altLang="ko-KR" dirty="0"/>
                  <a:t>,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 err="1"/>
                  <a:t>예를들어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ko-KR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신선</a:t>
                </a:r>
                <a:r>
                  <a:rPr kumimoji="1" lang="en-US" altLang="ko-KR" dirty="0"/>
                  <a:t>’</a:t>
                </a:r>
                <a:r>
                  <a:rPr kumimoji="1" lang="ko-KR" altLang="en-US" dirty="0"/>
                  <a:t>이라는 키워드가 될 수 있고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ko-KR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배송</a:t>
                </a:r>
                <a:r>
                  <a:rPr kumimoji="1" lang="en-US" altLang="ko-KR" dirty="0"/>
                  <a:t>’</a:t>
                </a:r>
                <a:r>
                  <a:rPr kumimoji="1" lang="ko-KR" altLang="en-US" dirty="0"/>
                  <a:t>이라는 키워드가 될 수 있습니다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그리고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신선</a:t>
                </a:r>
                <a:r>
                  <a:rPr kumimoji="1" lang="en-US" altLang="ko-KR" dirty="0"/>
                  <a:t>’ </a:t>
                </a:r>
                <a:r>
                  <a:rPr kumimoji="1" lang="ko-KR" altLang="en-US" dirty="0"/>
                  <a:t>키워드의 계수가 되고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배송</a:t>
                </a:r>
                <a:r>
                  <a:rPr kumimoji="1" lang="en-US" altLang="ko-KR" dirty="0"/>
                  <a:t>’ </a:t>
                </a:r>
                <a:r>
                  <a:rPr kumimoji="1" lang="ko-KR" altLang="en-US" dirty="0"/>
                  <a:t>키워드의 계수입니다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-----------------------------------------------------------------------------------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로지스틱 회귀 모형의 계수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(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즉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의 실제적인 유의성을 해석하는 데 자주 사용되는 </a:t>
                </a: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odds_ratio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(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오즈비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라는 수치가 있습니다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보면</a:t>
                </a:r>
                <a:r>
                  <a:rPr kumimoji="1" lang="en-US" altLang="ko-KR" dirty="0"/>
                  <a:t>,</a:t>
                </a:r>
              </a:p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p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분류될 확률을 의미하면</a:t>
                </a:r>
                <a:r>
                  <a:rPr kumimoji="1" lang="en-US" altLang="ko-KR" dirty="0"/>
                  <a:t>, 1-p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분류될 확률을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따라서</a:t>
                </a:r>
                <a:r>
                  <a:rPr kumimoji="1" lang="en-US" altLang="ko-KR" dirty="0"/>
                  <a:t>, odds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에 속할 확률에 비해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몇 배 높은 가를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 odds</a:t>
                </a:r>
                <a:r>
                  <a:rPr kumimoji="1" lang="ko-KR" altLang="en-US" dirty="0"/>
                  <a:t> 수치가 크면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크다는 것을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 err="1"/>
                  <a:t>odds_ratio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보면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dirty="0"/>
                  <a:t>Odds ratio(</a:t>
                </a:r>
                <a:r>
                  <a:rPr kumimoji="1" lang="ko-KR" altLang="en-US" dirty="0" err="1"/>
                  <a:t>오즈비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는 말 그대로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/>
                  <a:t>의 비율을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저희 프로젝트에서는 </a:t>
                </a:r>
                <a:r>
                  <a:rPr kumimoji="1" lang="en-US" altLang="ko-KR" dirty="0"/>
                  <a:t>Odds ratio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해석하면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나머지 </a:t>
                </a:r>
                <a:r>
                  <a:rPr kumimoji="1" lang="en-US" altLang="ko-KR" dirty="0"/>
                  <a:t>feature(</a:t>
                </a:r>
                <a:r>
                  <a:rPr kumimoji="1" lang="ko-KR" altLang="en-US" dirty="0"/>
                  <a:t>즉 키워드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들을 모두 고정시킨 상태에서 한 키워드의 빈도수를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증가시켰을 때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변화하는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/>
                  <a:t>의 비율입니다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회귀계수의 </a:t>
                </a:r>
                <a:r>
                  <a:rPr kumimoji="1" lang="en-US" altLang="ko-KR" dirty="0"/>
                  <a:t>exponential</a:t>
                </a:r>
                <a:r>
                  <a:rPr kumimoji="1" lang="ko-KR" altLang="en-US" dirty="0"/>
                  <a:t> 지수 값이 </a:t>
                </a:r>
                <a:r>
                  <a:rPr kumimoji="1" lang="en-US" altLang="ko-KR" dirty="0"/>
                  <a:t>odds ratio(</a:t>
                </a:r>
                <a:r>
                  <a:rPr kumimoji="1" lang="ko-KR" altLang="en-US" dirty="0" err="1"/>
                  <a:t>오즈비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가 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따라서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 err="1"/>
                  <a:t>오즈비가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보다 클 때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계수 값이 양수일 때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해당 키워드가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더 나오는 것이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더 커지는 것을 의미하고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 err="1"/>
                  <a:t>오즈비가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보다 작을 때는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계수가 음수일 때</a:t>
                </a:r>
                <a:r>
                  <a:rPr kumimoji="1" lang="en-US" altLang="ko-KR" dirty="0"/>
                  <a:t>), </a:t>
                </a:r>
                <a:r>
                  <a:rPr kumimoji="1" lang="ko-KR" altLang="en-US" dirty="0"/>
                  <a:t>해당 키워드가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더 나오는 것이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확률을 더 작게 한다는 것을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ko-KR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kumimoji="1" lang="en-US" altLang="ko-KR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200" dirty="0"/>
                  <a:t>feature</a:t>
                </a:r>
                <a:r>
                  <a:rPr kumimoji="1" lang="ko-KR" altLang="en-US" sz="1200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 sz="1200" dirty="0"/>
                  <a:t>(1</a:t>
                </a:r>
                <a:r>
                  <a:rPr kumimoji="1" lang="ko-KR" altLang="en-US" sz="1200" dirty="0"/>
                  <a:t>일 확률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과 양의 관계</a:t>
                </a:r>
                <a:endParaRPr kumimoji="1" lang="en-US" altLang="ko-KR" sz="12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sz="1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kumimoji="1" lang="en-US" altLang="ko-KR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200" dirty="0"/>
                  <a:t>feature</a:t>
                </a:r>
                <a:r>
                  <a:rPr kumimoji="1" lang="ko-KR" altLang="en-US" sz="1200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ko-KR" sz="1200" dirty="0"/>
                  <a:t>(1</a:t>
                </a:r>
                <a:r>
                  <a:rPr kumimoji="1" lang="ko-KR" altLang="en-US" sz="1200" dirty="0"/>
                  <a:t>일 확률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과 음의 관계</a:t>
                </a:r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은 방정식을 이용하는 알고리즘 모델로</a:t>
                </a:r>
                <a:r>
                  <a:rPr kumimoji="1" lang="en-US" altLang="ko-KR" dirty="0"/>
                  <a:t>,</a:t>
                </a:r>
              </a:p>
              <a:p>
                <a:r>
                  <a:rPr kumimoji="1" lang="ko-KR" altLang="en-US" dirty="0"/>
                  <a:t>방정식 각 </a:t>
                </a:r>
                <a:r>
                  <a:rPr kumimoji="1" lang="en-US" altLang="ko-KR" dirty="0"/>
                  <a:t>feature(</a:t>
                </a: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키워드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coefficient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이용해서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키워드가 분류에 미치는 영향력을 확인할 수 있기 때문에</a:t>
                </a:r>
                <a:endParaRPr kumimoji="1" lang="en-US" altLang="ko-KR" dirty="0"/>
              </a:p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을 모델로 선택했습니다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-----------------------------------------------------------------------------------</a:t>
                </a:r>
              </a:p>
              <a:p>
                <a:endParaRPr kumimoji="1" lang="en-US" altLang="ko-KR" dirty="0"/>
              </a:p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[-infinity, infinity]</a:t>
                </a:r>
                <a:r>
                  <a:rPr kumimoji="1" lang="ko-KR" altLang="en-US" dirty="0"/>
                  <a:t>범위의 회귀방정식과 </a:t>
                </a:r>
                <a:r>
                  <a:rPr kumimoji="1" lang="en-US" altLang="ko-KR" dirty="0"/>
                  <a:t>[0,1]</a:t>
                </a:r>
                <a:r>
                  <a:rPr kumimoji="1" lang="ko-KR" altLang="en-US" dirty="0"/>
                  <a:t>사이의 </a:t>
                </a:r>
                <a:r>
                  <a:rPr kumimoji="1" lang="ko-KR" altLang="en-US" dirty="0" err="1"/>
                  <a:t>함수값을</a:t>
                </a:r>
                <a:r>
                  <a:rPr kumimoji="1" lang="ko-KR" altLang="en-US" dirty="0"/>
                  <a:t> 가지는 </a:t>
                </a:r>
                <a:r>
                  <a:rPr kumimoji="1" lang="ko-KR" altLang="en-US" dirty="0" err="1"/>
                  <a:t>시그모이드</a:t>
                </a:r>
                <a:r>
                  <a:rPr kumimoji="1" lang="ko-KR" altLang="en-US" dirty="0"/>
                  <a:t> 함수를 합성하여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분류될 확률을 계산합니다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sz="1200" b="0" i="0">
                    <a:latin typeface="Cambria Math" panose="02040503050406030204" pitchFamily="18" charset="0"/>
                  </a:rPr>
                  <a:t>𝑥_𝑘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의미하고</a:t>
                </a:r>
                <a:r>
                  <a:rPr kumimoji="1" lang="en-US" altLang="ko-KR" dirty="0"/>
                  <a:t>, </a:t>
                </a:r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i="0">
                    <a:latin typeface="Cambria Math" panose="02040503050406030204" pitchFamily="18" charset="0"/>
                  </a:rPr>
                  <a:t>𝑘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coefficient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여기서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키워드를 의미하기 때문에</a:t>
                </a:r>
                <a:r>
                  <a:rPr kumimoji="1" lang="en-US" altLang="ko-KR" dirty="0"/>
                  <a:t>,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 err="1"/>
                  <a:t>예를들어</a:t>
                </a:r>
                <a:r>
                  <a:rPr kumimoji="1" lang="ko-KR" altLang="en-US" dirty="0"/>
                  <a:t> </a:t>
                </a:r>
                <a:r>
                  <a:rPr kumimoji="1" lang="en-US" altLang="ko-KR" sz="1200" b="0" i="0">
                    <a:latin typeface="Cambria Math" panose="02040503050406030204" pitchFamily="18" charset="0"/>
                  </a:rPr>
                  <a:t>𝑥_1</a:t>
                </a:r>
                <a:r>
                  <a:rPr kumimoji="1" lang="ko-KR" altLang="en-US" sz="1200" b="0" i="0">
                    <a:latin typeface="Cambria Math" panose="02040503050406030204" pitchFamily="18" charset="0"/>
                  </a:rPr>
                  <a:t> 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신선</a:t>
                </a:r>
                <a:r>
                  <a:rPr kumimoji="1" lang="en-US" altLang="ko-KR" dirty="0"/>
                  <a:t>’</a:t>
                </a:r>
                <a:r>
                  <a:rPr kumimoji="1" lang="ko-KR" altLang="en-US" dirty="0"/>
                  <a:t>이라는 키워드가 될 수 있고</a:t>
                </a:r>
                <a:r>
                  <a:rPr kumimoji="1" lang="en-US" altLang="ko-KR" dirty="0"/>
                  <a:t>, </a:t>
                </a:r>
                <a:r>
                  <a:rPr kumimoji="1" lang="en-US" altLang="ko-KR" sz="1200" b="0" i="0">
                    <a:latin typeface="Cambria Math" panose="02040503050406030204" pitchFamily="18" charset="0"/>
                  </a:rPr>
                  <a:t>𝑥_𝑛</a:t>
                </a:r>
                <a:r>
                  <a:rPr kumimoji="1" lang="ko-KR" altLang="en-US" sz="1200" b="0" i="0">
                    <a:latin typeface="Cambria Math" panose="02040503050406030204" pitchFamily="18" charset="0"/>
                  </a:rPr>
                  <a:t>  </a:t>
                </a:r>
                <a:r>
                  <a:rPr kumimoji="1" lang="en-US" altLang="ko-KR" dirty="0"/>
                  <a:t>feature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배송</a:t>
                </a:r>
                <a:r>
                  <a:rPr kumimoji="1" lang="en-US" altLang="ko-KR" dirty="0"/>
                  <a:t>’</a:t>
                </a:r>
                <a:r>
                  <a:rPr kumimoji="1" lang="ko-KR" altLang="en-US" dirty="0"/>
                  <a:t>이라는 키워드가 될 수 있습니다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그리고 각각 </a:t>
                </a:r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신선</a:t>
                </a:r>
                <a:r>
                  <a:rPr kumimoji="1" lang="en-US" altLang="ko-KR" dirty="0"/>
                  <a:t>’ </a:t>
                </a:r>
                <a:r>
                  <a:rPr kumimoji="1" lang="ko-KR" altLang="en-US" dirty="0"/>
                  <a:t>키워드의 계수가 되고</a:t>
                </a:r>
                <a:r>
                  <a:rPr kumimoji="1" lang="en-US" altLang="ko-KR" dirty="0"/>
                  <a:t>, </a:t>
                </a:r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𝑛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‘</a:t>
                </a:r>
                <a:r>
                  <a:rPr kumimoji="1" lang="ko-KR" altLang="en-US" dirty="0"/>
                  <a:t>배송</a:t>
                </a:r>
                <a:r>
                  <a:rPr kumimoji="1" lang="en-US" altLang="ko-KR" dirty="0"/>
                  <a:t>’ </a:t>
                </a:r>
                <a:r>
                  <a:rPr kumimoji="1" lang="ko-KR" altLang="en-US" dirty="0"/>
                  <a:t>키워드의 계수입니다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-----------------------------------------------------------------------------------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로지스틱 회귀 모형의 계수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(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즉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, </a:t>
                </a:r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i="0">
                    <a:latin typeface="Cambria Math" panose="02040503050406030204" pitchFamily="18" charset="0"/>
                  </a:rPr>
                  <a:t>𝑘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의 실제적인 유의성을 해석하는 데 자주 사용되는 </a:t>
                </a: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odds_ratio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(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noto"/>
                  </a:rPr>
                  <a:t>오즈비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라는 수치가 있습니다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보면</a:t>
                </a:r>
                <a:r>
                  <a:rPr kumimoji="1" lang="en-US" altLang="ko-KR" dirty="0"/>
                  <a:t>,</a:t>
                </a:r>
              </a:p>
              <a:p>
                <a:r>
                  <a:rPr kumimoji="1" lang="en-US" altLang="ko-KR" dirty="0"/>
                  <a:t>Logistic Regression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p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분류될 확률을 의미하면</a:t>
                </a:r>
                <a:r>
                  <a:rPr kumimoji="1" lang="en-US" altLang="ko-KR" dirty="0"/>
                  <a:t>, 1-p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분류될 확률을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따라서</a:t>
                </a:r>
                <a:r>
                  <a:rPr kumimoji="1" lang="en-US" altLang="ko-KR" dirty="0"/>
                  <a:t>, odds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에 속할 확률에 비해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몇 배 높은 가를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 odds</a:t>
                </a:r>
                <a:r>
                  <a:rPr kumimoji="1" lang="ko-KR" altLang="en-US" dirty="0"/>
                  <a:t> 수치가 크면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크다는 것을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 err="1"/>
                  <a:t>odds_ratio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보면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dirty="0"/>
                  <a:t>Odds ratio(</a:t>
                </a:r>
                <a:r>
                  <a:rPr kumimoji="1" lang="ko-KR" altLang="en-US" dirty="0" err="1"/>
                  <a:t>오즈비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는 말 그대로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/>
                  <a:t>의 비율을 의미합니다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저희 프로젝트에서는 </a:t>
                </a:r>
                <a:r>
                  <a:rPr kumimoji="1" lang="en-US" altLang="ko-KR" dirty="0"/>
                  <a:t>Odds ratio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해석하면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나머지 </a:t>
                </a:r>
                <a:r>
                  <a:rPr kumimoji="1" lang="en-US" altLang="ko-KR" dirty="0"/>
                  <a:t>feature(</a:t>
                </a:r>
                <a:r>
                  <a:rPr kumimoji="1" lang="ko-KR" altLang="en-US" dirty="0"/>
                  <a:t>즉 키워드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들을 모두 고정시킨 상태에서 한 키워드의 빈도수를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증가시켰을 때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변화하는 </a:t>
                </a:r>
                <a:r>
                  <a:rPr kumimoji="1" lang="en-US" altLang="ko-KR" dirty="0"/>
                  <a:t>odds</a:t>
                </a:r>
                <a:r>
                  <a:rPr kumimoji="1" lang="ko-KR" altLang="en-US" dirty="0"/>
                  <a:t>의 비율입니다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회귀계수의 </a:t>
                </a:r>
                <a:r>
                  <a:rPr kumimoji="1" lang="en-US" altLang="ko-KR" dirty="0"/>
                  <a:t>exponential</a:t>
                </a:r>
                <a:r>
                  <a:rPr kumimoji="1" lang="ko-KR" altLang="en-US" dirty="0"/>
                  <a:t> 지수 값이 </a:t>
                </a:r>
                <a:r>
                  <a:rPr kumimoji="1" lang="en-US" altLang="ko-KR" dirty="0"/>
                  <a:t>odds ratio(</a:t>
                </a:r>
                <a:r>
                  <a:rPr kumimoji="1" lang="ko-KR" altLang="en-US" dirty="0" err="1"/>
                  <a:t>오즈비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가 됩니다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따라서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 err="1"/>
                  <a:t>오즈비가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보다 클 때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계수 값이 양수일 때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해당 키워드가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더 나오는 것이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확률이 더 커지는 것을 의미하고</a:t>
                </a:r>
                <a:r>
                  <a:rPr kumimoji="1" lang="en-US" altLang="ko-KR" dirty="0"/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 err="1"/>
                  <a:t>오즈비가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보다 작을 때는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계수가 음수일 때</a:t>
                </a:r>
                <a:r>
                  <a:rPr kumimoji="1" lang="en-US" altLang="ko-KR" dirty="0"/>
                  <a:t>), </a:t>
                </a:r>
                <a:r>
                  <a:rPr kumimoji="1" lang="ko-KR" altLang="en-US" dirty="0"/>
                  <a:t>해당 키워드가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단위 더 나오는 것이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에 속할 확률을 더 작게 한다는 것을 의미합니다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i="0">
                    <a:latin typeface="Cambria Math" panose="02040503050406030204" pitchFamily="18" charset="0"/>
                  </a:rPr>
                  <a:t>𝑘</a:t>
                </a:r>
                <a:r>
                  <a:rPr kumimoji="1" lang="en-US" altLang="ko-KR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≥</a:t>
                </a:r>
                <a:r>
                  <a:rPr kumimoji="1" lang="en-US" altLang="ko-KR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⟹𝑥_𝑘  </a:t>
                </a:r>
                <a:r>
                  <a:rPr kumimoji="1" lang="en-US" altLang="ko-KR" sz="1200" dirty="0"/>
                  <a:t>feature</a:t>
                </a:r>
                <a:r>
                  <a:rPr kumimoji="1" lang="ko-KR" altLang="en-US" sz="1200" dirty="0"/>
                  <a:t>는 </a:t>
                </a:r>
                <a:r>
                  <a:rPr kumimoji="1" lang="en-US" altLang="ko-KR" sz="1200" b="0" i="0">
                    <a:latin typeface="Cambria Math" panose="02040503050406030204" pitchFamily="18" charset="0"/>
                  </a:rPr>
                  <a:t>𝑝</a:t>
                </a:r>
                <a:r>
                  <a:rPr kumimoji="1" lang="en-US" altLang="ko-KR" sz="1200" dirty="0"/>
                  <a:t>(1</a:t>
                </a:r>
                <a:r>
                  <a:rPr kumimoji="1" lang="ko-KR" altLang="en-US" sz="1200" dirty="0"/>
                  <a:t>일 확률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과 양의 관계</a:t>
                </a:r>
                <a:endParaRPr kumimoji="1" lang="en-US" altLang="ko-KR" sz="12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𝛽_</a:t>
                </a:r>
                <a:r>
                  <a:rPr kumimoji="1" lang="en-US" altLang="ko-KR" sz="1200" i="0">
                    <a:latin typeface="Cambria Math" panose="02040503050406030204" pitchFamily="18" charset="0"/>
                  </a:rPr>
                  <a:t>𝑘</a:t>
                </a:r>
                <a:r>
                  <a:rPr kumimoji="1" lang="en-US" altLang="ko-KR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kumimoji="1" lang="en-US" altLang="ko-KR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⟹𝑥_𝑘  </a:t>
                </a:r>
                <a:r>
                  <a:rPr kumimoji="1" lang="en-US" altLang="ko-KR" sz="1200" dirty="0"/>
                  <a:t>feature</a:t>
                </a:r>
                <a:r>
                  <a:rPr kumimoji="1" lang="ko-KR" altLang="en-US" sz="1200" dirty="0"/>
                  <a:t>는 </a:t>
                </a:r>
                <a:r>
                  <a:rPr kumimoji="1" lang="en-US" altLang="ko-KR" sz="1200" b="0" i="0">
                    <a:latin typeface="Cambria Math" panose="02040503050406030204" pitchFamily="18" charset="0"/>
                  </a:rPr>
                  <a:t>𝑝</a:t>
                </a:r>
                <a:r>
                  <a:rPr kumimoji="1" lang="en-US" altLang="ko-KR" sz="1200" dirty="0"/>
                  <a:t>(1</a:t>
                </a:r>
                <a:r>
                  <a:rPr kumimoji="1" lang="ko-KR" altLang="en-US" sz="1200" dirty="0"/>
                  <a:t>일 확률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과 음의 관계</a:t>
                </a:r>
              </a:p>
              <a:p>
                <a:endParaRPr kumimoji="1"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183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각 양수와 </a:t>
            </a:r>
            <a:r>
              <a:rPr kumimoji="1" lang="ko-KR" altLang="en-US" b="1" dirty="0" err="1"/>
              <a:t>음수별</a:t>
            </a:r>
            <a:r>
              <a:rPr kumimoji="1" lang="ko-KR" altLang="en-US" b="1" dirty="0"/>
              <a:t> 절대 값이 큰 </a:t>
            </a:r>
            <a:r>
              <a:rPr kumimoji="1" lang="en-US" altLang="ko-KR" b="1" dirty="0"/>
              <a:t>coefficient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기준으로 상위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개 키워드를 추출한 결과입니다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위 결과는 </a:t>
            </a:r>
            <a:r>
              <a:rPr kumimoji="1" lang="ko-KR" altLang="en-US" b="1" dirty="0" err="1"/>
              <a:t>의미없는</a:t>
            </a:r>
            <a:r>
              <a:rPr kumimoji="1" lang="ko-KR" altLang="en-US" b="1" dirty="0"/>
              <a:t> 서술어와 감정표현언어를 제외한 후의 상위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개 키워드들입니다</a:t>
            </a:r>
            <a:r>
              <a:rPr kumimoji="1" lang="en-US" altLang="ko-KR" b="1" dirty="0"/>
              <a:t>.</a:t>
            </a:r>
            <a:endParaRPr kumimoji="1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744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양수 </a:t>
            </a:r>
            <a:r>
              <a:rPr kumimoji="1" lang="en-US" altLang="ko-KR" dirty="0"/>
              <a:t>Coefficient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오즈비로</a:t>
            </a:r>
            <a:r>
              <a:rPr kumimoji="1" lang="ko-KR" altLang="en-US" dirty="0"/>
              <a:t> 변환한 시각화 자료를 </a:t>
            </a:r>
            <a:r>
              <a:rPr kumimoji="1" lang="ko-KR" altLang="en-US" dirty="0" err="1"/>
              <a:t>볼때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편리와 신선 키워드가 긍정분류에 영향력이 큰 것을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오즈비는</a:t>
            </a:r>
            <a:r>
              <a:rPr kumimoji="1" lang="ko-KR" altLang="en-US" dirty="0"/>
              <a:t> 회귀계수의 </a:t>
            </a:r>
            <a:r>
              <a:rPr kumimoji="1" lang="ko-KR" altLang="en-US" dirty="0" err="1"/>
              <a:t>지수값임을</a:t>
            </a:r>
            <a:r>
              <a:rPr kumimoji="1" lang="ko-KR" altLang="en-US" dirty="0"/>
              <a:t> 고려했을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음수 범위에서는 절대값이 클 수록 지수 </a:t>
            </a:r>
            <a:r>
              <a:rPr kumimoji="1" lang="ko-KR" altLang="en-US" dirty="0" err="1"/>
              <a:t>함수값이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작아지기</a:t>
            </a:r>
            <a:r>
              <a:rPr kumimoji="1" lang="ko-KR" altLang="en-US" dirty="0"/>
              <a:t> 때문에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광고와 문의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업데이트 키워드가 부정분류에 영향력이 크다는 것을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603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다음으로 </a:t>
            </a:r>
            <a:r>
              <a:rPr kumimoji="1" lang="ko-KR" altLang="en-US" b="1" dirty="0" err="1"/>
              <a:t>로지스틱회귀의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coefficient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기준으로 추출한 키워드들의 영향력을 확인해 보았습니다</a:t>
            </a:r>
            <a:r>
              <a:rPr kumimoji="1" lang="en-US" altLang="ko-KR" b="1" dirty="0"/>
              <a:t>.)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긍정으로 분류된 리뷰와 부정으로 분류된 리뷰들을 각각 </a:t>
            </a:r>
            <a:r>
              <a:rPr kumimoji="1" lang="ko-KR" altLang="en-US" b="1" dirty="0" err="1"/>
              <a:t>워드클라우드로</a:t>
            </a:r>
            <a:r>
              <a:rPr kumimoji="1" lang="ko-KR" altLang="en-US" b="1" dirty="0"/>
              <a:t> 시각화를 해보았습니다</a:t>
            </a:r>
            <a:r>
              <a:rPr kumimoji="1" lang="en-US" altLang="ko-KR" b="1" dirty="0"/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1" dirty="0"/>
          </a:p>
          <a:p>
            <a:r>
              <a:rPr kumimoji="1" lang="ko-KR" altLang="en-US" dirty="0" err="1"/>
              <a:t>워드클라우드는</a:t>
            </a:r>
            <a:r>
              <a:rPr kumimoji="1" lang="ko-KR" altLang="en-US" dirty="0"/>
              <a:t> 명사의 빈도수 순위로만 시각화 하기 때문에 앞서 나온 </a:t>
            </a:r>
            <a:r>
              <a:rPr kumimoji="1" lang="en-US" altLang="ko-KR" dirty="0" err="1"/>
              <a:t>coef</a:t>
            </a:r>
            <a:r>
              <a:rPr kumimoji="1" lang="ko-KR" altLang="en-US" dirty="0"/>
              <a:t>기준으로 추출된</a:t>
            </a:r>
            <a:r>
              <a:rPr kumimoji="1" lang="en-US" altLang="ko-KR" dirty="0"/>
              <a:t> </a:t>
            </a:r>
            <a:r>
              <a:rPr kumimoji="1" lang="ko-KR" altLang="en-US" dirty="0"/>
              <a:t>키워드결과 와는 조금 달라 보여도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정확하게 일치하지 않지만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명사만 비교해서 본다면 거의 동일한 결과라는 걸 확인 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명사의 키워드들을 비교했을 때 비슷한 추세를 보이는 것을 확인할 수 있습니다</a:t>
            </a:r>
            <a:r>
              <a:rPr kumimoji="1" lang="en-US" altLang="ko-KR" b="1" dirty="0"/>
              <a:t>.)</a:t>
            </a:r>
          </a:p>
          <a:p>
            <a:endParaRPr kumimoji="1" lang="en-US" altLang="ko-KR" b="1" dirty="0"/>
          </a:p>
          <a:p>
            <a:r>
              <a:rPr kumimoji="1" lang="ko-KR" altLang="en-US" dirty="0" err="1"/>
              <a:t>긍정키워드</a:t>
            </a:r>
            <a:r>
              <a:rPr kumimoji="1" lang="ko-KR" altLang="en-US" dirty="0"/>
              <a:t> 에서는 배송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새벽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포장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쿠폰이 눈에 띄고</a:t>
            </a:r>
            <a:endParaRPr kumimoji="1" lang="en-US" altLang="ko-KR" dirty="0"/>
          </a:p>
          <a:p>
            <a:r>
              <a:rPr kumimoji="1" lang="ko-KR" altLang="en-US" dirty="0" err="1"/>
              <a:t>부정키워드는</a:t>
            </a:r>
            <a:r>
              <a:rPr kumimoji="1" lang="ko-KR" altLang="en-US" dirty="0"/>
              <a:t> 배송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업데이트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장바구니 라는 키워드가 눈에 띕니다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7468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</a:t>
            </a:r>
            <a:r>
              <a:rPr lang="en-US" altLang="ko-KR" dirty="0"/>
              <a:t>coefficient</a:t>
            </a:r>
            <a:r>
              <a:rPr lang="ko-KR" altLang="en-US" dirty="0"/>
              <a:t>영향력을 확인하기 위해서 </a:t>
            </a:r>
            <a:r>
              <a:rPr lang="en-US" altLang="ko-KR" dirty="0"/>
              <a:t>(</a:t>
            </a:r>
            <a:r>
              <a:rPr lang="ko-KR" altLang="en-US" b="1" dirty="0"/>
              <a:t>화면에서 보이듯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ko-KR" altLang="en-US" dirty="0"/>
              <a:t>추출된 긍정</a:t>
            </a:r>
            <a:r>
              <a:rPr lang="en-US" altLang="ko-KR" dirty="0"/>
              <a:t>,</a:t>
            </a:r>
            <a:r>
              <a:rPr lang="ko-KR" altLang="en-US" dirty="0"/>
              <a:t>부정 키워드들 만으로 새로운 리뷰를 생성했습니다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새로운 리뷰를 만들 때 벡터화를 거치기 때문에 문장을 이루는 단어의 순서는 중요하지 않아서 단어를 랜덤으로 추출해 리뷰 생성했습니다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이후 벡터화 과정을 거치기 때문에</a:t>
            </a:r>
            <a:r>
              <a:rPr lang="en-US" altLang="ko-KR" b="1" dirty="0"/>
              <a:t>, </a:t>
            </a:r>
            <a:r>
              <a:rPr lang="ko-KR" altLang="en-US" b="1" dirty="0"/>
              <a:t>새로운 리뷰를 생성할 때 단어의 순서는 중요하지 않아서 단어를 랜덤으로 추출해 리뷰 생성했습니다</a:t>
            </a:r>
            <a:r>
              <a:rPr lang="en-US" altLang="ko-KR" b="1" dirty="0"/>
              <a:t>. )</a:t>
            </a:r>
          </a:p>
          <a:p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방법으로</a:t>
            </a:r>
            <a:r>
              <a:rPr lang="en-US" altLang="ko-KR" dirty="0"/>
              <a:t> </a:t>
            </a:r>
            <a:r>
              <a:rPr lang="ko-KR" altLang="en-US" dirty="0" err="1"/>
              <a:t>긍정키워드로</a:t>
            </a:r>
            <a:r>
              <a:rPr lang="ko-KR" altLang="en-US" dirty="0"/>
              <a:t> 만든 긍정리뷰는 </a:t>
            </a:r>
            <a:r>
              <a:rPr lang="en-US" altLang="ko-KR" dirty="0"/>
              <a:t>8000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부정키워드로</a:t>
            </a:r>
            <a:r>
              <a:rPr lang="ko-KR" altLang="en-US" dirty="0"/>
              <a:t> 만든 부정리뷰는 </a:t>
            </a:r>
            <a:r>
              <a:rPr lang="en-US" altLang="ko-KR" dirty="0"/>
              <a:t>2000</a:t>
            </a:r>
            <a:r>
              <a:rPr lang="ko-KR" altLang="en-US" dirty="0"/>
              <a:t>개로 전체 </a:t>
            </a:r>
            <a:r>
              <a:rPr lang="en-US" altLang="ko-KR" dirty="0"/>
              <a:t>10000</a:t>
            </a:r>
            <a:r>
              <a:rPr lang="ko-KR" altLang="en-US" dirty="0"/>
              <a:t>개의 긍정</a:t>
            </a:r>
            <a:r>
              <a:rPr lang="en-US" altLang="ko-KR" dirty="0"/>
              <a:t>,</a:t>
            </a:r>
            <a:r>
              <a:rPr lang="ko-KR" altLang="en-US" dirty="0"/>
              <a:t>부정리뷰를 생성했습니다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10000</a:t>
            </a:r>
            <a:r>
              <a:rPr lang="ko-KR" altLang="en-US" dirty="0"/>
              <a:t>개의 긍정</a:t>
            </a:r>
            <a:r>
              <a:rPr lang="en-US" altLang="ko-KR" dirty="0"/>
              <a:t>,</a:t>
            </a:r>
            <a:r>
              <a:rPr lang="ko-KR" altLang="en-US" dirty="0"/>
              <a:t>부정 리뷰들은 </a:t>
            </a:r>
            <a:r>
              <a:rPr lang="en-US" altLang="ko-KR" dirty="0"/>
              <a:t>logistic regression</a:t>
            </a:r>
            <a:r>
              <a:rPr lang="ko-KR" altLang="en-US" dirty="0"/>
              <a:t>이 </a:t>
            </a:r>
            <a:r>
              <a:rPr lang="en-US" altLang="ko-KR" dirty="0"/>
              <a:t>coefficient</a:t>
            </a:r>
            <a:r>
              <a:rPr lang="ko-KR" altLang="en-US" dirty="0"/>
              <a:t>기준으로 분류한 결과로</a:t>
            </a:r>
            <a:r>
              <a:rPr lang="en-US" altLang="ko-KR" dirty="0"/>
              <a:t>(</a:t>
            </a:r>
            <a:r>
              <a:rPr lang="ko-KR" altLang="en-US" dirty="0"/>
              <a:t>키워드로</a:t>
            </a:r>
            <a:r>
              <a:rPr lang="en-US" altLang="ko-KR" dirty="0"/>
              <a:t>)</a:t>
            </a:r>
            <a:r>
              <a:rPr lang="ko-KR" altLang="en-US" dirty="0"/>
              <a:t> 만든 리뷰들이고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리뷰들을 기반으로 몇가지 다른 모델에서 다시 학습을 시켰을 때 얼마나 동일하게 결과가 나오는지에 따라 </a:t>
            </a:r>
            <a:r>
              <a:rPr lang="en-US" altLang="ko-KR" dirty="0"/>
              <a:t>coefficient</a:t>
            </a:r>
            <a:r>
              <a:rPr lang="ko-KR" altLang="en-US" dirty="0"/>
              <a:t>의 영향력의 좋고</a:t>
            </a:r>
            <a:r>
              <a:rPr lang="en-US" altLang="ko-KR" dirty="0"/>
              <a:t>,</a:t>
            </a:r>
            <a:r>
              <a:rPr lang="ko-KR" altLang="en-US" dirty="0"/>
              <a:t>나쁨을 확인해 보려 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(</a:t>
            </a:r>
            <a:r>
              <a:rPr lang="ko-KR" altLang="en-US" b="1" dirty="0"/>
              <a:t>이 리뷰들을 기반으로 몇가지 다른 모델에서 다시 학습을 시켰을 때 </a:t>
            </a:r>
            <a:r>
              <a:rPr lang="en-US" altLang="ko-KR" b="1" dirty="0"/>
              <a:t>, </a:t>
            </a:r>
            <a:r>
              <a:rPr lang="ko-KR" altLang="en-US" b="1" dirty="0"/>
              <a:t>긍정 부정 분류의 정확도를 확인해보았습니다</a:t>
            </a:r>
            <a:r>
              <a:rPr lang="en-US" altLang="ko-KR" b="1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긍정리뷰가 전체 리뷰의 </a:t>
            </a:r>
            <a:r>
              <a:rPr lang="en-US" altLang="ko-KR" dirty="0"/>
              <a:t>80%</a:t>
            </a:r>
            <a:r>
              <a:rPr lang="ko-KR" altLang="en-US" dirty="0"/>
              <a:t>이므로 예측 정확도가 </a:t>
            </a:r>
            <a:r>
              <a:rPr lang="en-US" altLang="ko-KR" dirty="0"/>
              <a:t>80%</a:t>
            </a:r>
            <a:r>
              <a:rPr lang="ko-KR" altLang="en-US" dirty="0"/>
              <a:t>이상이 나온다면 </a:t>
            </a:r>
            <a:r>
              <a:rPr lang="ko-KR" altLang="en-US" dirty="0" err="1"/>
              <a:t>유의미</a:t>
            </a:r>
            <a:r>
              <a:rPr lang="ko-KR" altLang="en-US" dirty="0"/>
              <a:t> 하다고 판단했습니다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394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앞서 생성한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10000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리뷰를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random forest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모델에 학습시켜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Confusion </a:t>
            </a:r>
            <a:r>
              <a:rPr kumimoji="1"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metrix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여러 평가지표를 확인해 봤습니다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Confusion </a:t>
            </a:r>
            <a:r>
              <a:rPr kumimoji="1"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metrix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간단히 말씀 드리면 이진분류에서 나온 총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조합을 행렬로 나타낸 것 입니다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</a:t>
            </a:r>
            <a:r>
              <a:rPr kumimoji="1" lang="ko-KR" altLang="en-US" dirty="0"/>
              <a:t>인데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맞춘것</a:t>
            </a:r>
            <a:r>
              <a:rPr kumimoji="1" lang="en-US" altLang="ko-KR" dirty="0"/>
              <a:t>, 1</a:t>
            </a:r>
            <a:r>
              <a:rPr kumimoji="1" lang="ko-KR" altLang="en-US" dirty="0"/>
              <a:t>인데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맞춘것</a:t>
            </a:r>
            <a:r>
              <a:rPr kumimoji="1" lang="en-US" altLang="ko-KR" dirty="0"/>
              <a:t>, 0</a:t>
            </a:r>
            <a:r>
              <a:rPr kumimoji="1" lang="ko-KR" altLang="en-US" dirty="0"/>
              <a:t>인데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맞춘것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인데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맞춘것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개가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여러가지 평가 지표 값을 구할 수 있는데 저희는 </a:t>
            </a:r>
            <a:r>
              <a:rPr kumimoji="1" lang="en-US" altLang="ko-KR" dirty="0" err="1"/>
              <a:t>coef</a:t>
            </a:r>
            <a:r>
              <a:rPr kumimoji="1" lang="ko-KR" altLang="en-US" dirty="0"/>
              <a:t>의 영향력을 확인하기 위해서 </a:t>
            </a:r>
            <a:endParaRPr kumimoji="1" lang="en-US" altLang="ko-KR" dirty="0"/>
          </a:p>
          <a:p>
            <a:r>
              <a:rPr kumimoji="1" lang="en-US" altLang="ko-KR" dirty="0"/>
              <a:t>Accuracy, accuracy of 1, accuracy of 0, f1, </a:t>
            </a:r>
            <a:r>
              <a:rPr kumimoji="1" lang="en-US" altLang="ko-KR" dirty="0" err="1"/>
              <a:t>auc</a:t>
            </a:r>
            <a:r>
              <a:rPr kumimoji="1" lang="en-US" altLang="ko-KR" dirty="0"/>
              <a:t> </a:t>
            </a:r>
            <a:r>
              <a:rPr kumimoji="1" lang="ko-KR" altLang="en-US" dirty="0"/>
              <a:t>스코어를 확인했습니다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빼도 괜찮다</a:t>
            </a:r>
            <a:r>
              <a:rPr kumimoji="1" lang="en-US" altLang="ko-KR" dirty="0"/>
              <a:t>.)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Accuracy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이상이 나와서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유의미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하다 판단이 됐고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정확도가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낮게 나온 것에 대해 생각해 볼 때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부정리뷰가 긍정리뷰 대비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데이터량이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적어서 학습을 제대로 하지 못해 정확도가 낮게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나온것이라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예상됩니다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임의로 만든 리뷰 데이터이고 부정리뷰의 데이터가 학습하기에 긍정보다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적어서 부정을 부정으로 판단하는 확률이 낮았습니다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260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모델도 똑같은 방법으로 결과를 확인해 봤습니다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모델로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뷴류를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했을 때는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)</a:t>
            </a:r>
          </a:p>
          <a:p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모델은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판단하는 확률이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였습니다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나온 이유를 탐구해봤습니다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8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분류시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가장 영향력이 있는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top10 feature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확인해봤습니다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(</a:t>
            </a:r>
            <a:r>
              <a:rPr kumimoji="1"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show_most_informative_features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())</a:t>
            </a: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들이 부정판단에 영향을 주는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 이였습니다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r>
              <a:rPr kumimoji="1"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(Top10 feature </a:t>
            </a:r>
            <a:r>
              <a:rPr kumimoji="1" lang="ko-KR" altLang="en-US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</a:t>
            </a:r>
            <a:r>
              <a:rPr kumimoji="1"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중 가장 영향력이 큰 키워드인 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하려는데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단어가 들어간 실제리뷰들을 일부 확인 해봤을 때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오른쪽 이미지와 같이 거의 모든 평점이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1~3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점인 부정리뷰 였습니다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확인한 결과로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미루어보았을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때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나이브베이즈는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달리 벡터화를 하지 않고 텍스트 그대로를 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입력받아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분류를 하는데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나이브베이즈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모델이 분류 시에 부정리뷰에서는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하려는데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’, ‘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담아도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 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같이 부정이라고 판단하는 확실한 패턴을 찾아서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100%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확률로 부정이라고 분류가 되는 것 같습니다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 벡터화를 하고 학습을 하는 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이러한 패턴을 캐치하는지 에 대한 내용은 찾지 못 했습니다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11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03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위에서</a:t>
            </a:r>
            <a:r>
              <a:rPr kumimoji="1" lang="en-US" altLang="ko-KR" dirty="0"/>
              <a:t> </a:t>
            </a:r>
            <a:r>
              <a:rPr kumimoji="1" lang="ko-KR" altLang="en-US" dirty="0"/>
              <a:t>보았듯이 부정 데이터의 예측율이 긍정예측율보다 많이 낮았습니다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 원인은 바로 데이터의 불균형이었습니다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그래서 </a:t>
            </a:r>
            <a:r>
              <a:rPr kumimoji="1" lang="ko-KR" altLang="en-US" dirty="0" err="1"/>
              <a:t>오버샘플링의</a:t>
            </a:r>
            <a:r>
              <a:rPr kumimoji="1" lang="ko-KR" altLang="en-US" dirty="0"/>
              <a:t> 작업을 추가하여 기존 모델과 성능을 비교해 보는 </a:t>
            </a:r>
            <a:r>
              <a:rPr kumimoji="1" lang="ko-KR" altLang="en-US" dirty="0" err="1"/>
              <a:t>것이좋을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것같아</a:t>
            </a:r>
            <a:r>
              <a:rPr kumimoji="1" lang="ko-KR" altLang="en-US" dirty="0"/>
              <a:t> 오버 샘플링작업을 시도했습니다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</a:t>
            </a:r>
            <a:r>
              <a:rPr kumimoji="1" lang="ko-KR" altLang="en-US" dirty="0" err="1"/>
              <a:t>오버샘플링중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스무스를</a:t>
            </a:r>
            <a:r>
              <a:rPr kumimoji="1" lang="ko-KR" altLang="en-US" dirty="0"/>
              <a:t> 사용했는데 그 이유는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기존의 </a:t>
            </a:r>
            <a:r>
              <a:rPr kumimoji="1" lang="ko-KR" altLang="en-US" dirty="0" err="1"/>
              <a:t>오버샘플링</a:t>
            </a:r>
            <a:r>
              <a:rPr kumimoji="1" lang="ko-KR" altLang="en-US" dirty="0"/>
              <a:t> 방식인 오리지널 데이터를 </a:t>
            </a:r>
            <a:r>
              <a:rPr kumimoji="1" lang="ko-KR" altLang="en-US" dirty="0" err="1"/>
              <a:t>랜덤복원추출하는</a:t>
            </a:r>
            <a:r>
              <a:rPr kumimoji="1" lang="ko-KR" altLang="en-US" dirty="0"/>
              <a:t> 방식과는 다르게 </a:t>
            </a:r>
            <a:r>
              <a:rPr kumimoji="1" lang="ko-KR" altLang="en-US" dirty="0" err="1"/>
              <a:t>스무스는</a:t>
            </a:r>
            <a:r>
              <a:rPr kumimoji="1" lang="ko-KR" altLang="en-US" dirty="0"/>
              <a:t> 데이터 간 거리를 측정해 그 거리 안에 새로운 데이터를 만들어 데이터 셋을 보강하기 때문에 </a:t>
            </a:r>
            <a:r>
              <a:rPr kumimoji="1" lang="ko-KR" altLang="en-US" dirty="0" err="1"/>
              <a:t>기존오버샘플링보다</a:t>
            </a:r>
            <a:r>
              <a:rPr kumimoji="1" lang="ko-KR" altLang="en-US" dirty="0"/>
              <a:t> 과적합방지에 좋을 것 같아 </a:t>
            </a:r>
            <a:r>
              <a:rPr kumimoji="1" lang="ko-KR" altLang="en-US" dirty="0" err="1"/>
              <a:t>스무스를</a:t>
            </a:r>
            <a:r>
              <a:rPr kumimoji="1" lang="ko-KR" altLang="en-US" dirty="0"/>
              <a:t> 선정하였습니다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43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 저희가 추가로 </a:t>
            </a:r>
            <a:r>
              <a:rPr kumimoji="1" lang="en-US" altLang="ko-KR" dirty="0"/>
              <a:t>LGBM </a:t>
            </a:r>
            <a:r>
              <a:rPr kumimoji="1" lang="ko-KR" altLang="en-US" dirty="0"/>
              <a:t>모델을 같이 비교해보았습니다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그렇게 새로 추가된 </a:t>
            </a:r>
            <a:r>
              <a:rPr kumimoji="1" lang="ko-KR" altLang="en-US" dirty="0" err="1"/>
              <a:t>스무스와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LGBM</a:t>
            </a:r>
            <a:r>
              <a:rPr kumimoji="1" lang="ko-KR" altLang="en-US" dirty="0"/>
              <a:t>의 파라미터는 다음과 같습니다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파라미터 설명을 해야 하나</a:t>
            </a:r>
            <a:r>
              <a:rPr kumimoji="1" lang="en-US" altLang="ko-KR" dirty="0"/>
              <a:t>???????????????????)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그리하여 비교할 모델들은 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모델로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로지스틱 </a:t>
            </a:r>
            <a:r>
              <a:rPr kumimoji="1" lang="ko-KR" altLang="en-US" dirty="0" err="1"/>
              <a:t>레그레션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스무트를</a:t>
            </a:r>
            <a:r>
              <a:rPr kumimoji="1" lang="ko-KR" altLang="en-US" dirty="0"/>
              <a:t> 적용한 로지스틱 </a:t>
            </a:r>
            <a:r>
              <a:rPr kumimoji="1" lang="ko-KR" altLang="en-US" dirty="0" err="1"/>
              <a:t>레그션</a:t>
            </a:r>
            <a:r>
              <a:rPr kumimoji="1" lang="en-US" altLang="ko-KR" dirty="0"/>
              <a:t>, LGBM, </a:t>
            </a:r>
            <a:r>
              <a:rPr kumimoji="1" lang="ko-KR" altLang="en-US" dirty="0" err="1"/>
              <a:t>스무스를</a:t>
            </a:r>
            <a:r>
              <a:rPr kumimoji="1" lang="ko-KR" altLang="en-US" dirty="0"/>
              <a:t> 적용한 </a:t>
            </a:r>
            <a:r>
              <a:rPr kumimoji="1" lang="en-US" altLang="ko-KR" dirty="0"/>
              <a:t>LGBM, </a:t>
            </a:r>
            <a:r>
              <a:rPr kumimoji="1" lang="ko-KR" altLang="en-US" dirty="0" err="1"/>
              <a:t>랜덤포레스트</a:t>
            </a:r>
            <a:r>
              <a:rPr kumimoji="1" lang="ko-KR" altLang="en-US" dirty="0"/>
              <a:t> 이렇게 성능을 비교를 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적용한 </a:t>
            </a:r>
            <a:r>
              <a:rPr kumimoji="1" lang="ko-KR" altLang="en-US" dirty="0" err="1"/>
              <a:t>스무스와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LGBM </a:t>
            </a:r>
            <a:r>
              <a:rPr kumimoji="1" lang="ko-KR" altLang="en-US" dirty="0"/>
              <a:t>파라미터는 다음과 같습니다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이제 이 모델들을 추가하여 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모델을 성능을 비교하였습니다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5017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그렇게 학습을 진행하고 </a:t>
            </a:r>
            <a:r>
              <a:rPr kumimoji="1" lang="ko-KR" altLang="en-US" dirty="0" err="1"/>
              <a:t>모델별</a:t>
            </a:r>
            <a:r>
              <a:rPr kumimoji="1" lang="ko-KR" altLang="en-US" dirty="0"/>
              <a:t> 성능 지표를 다음과 같이 </a:t>
            </a:r>
            <a:r>
              <a:rPr kumimoji="1" lang="ko-KR" altLang="en-US" dirty="0" err="1"/>
              <a:t>나타내었습니다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여기서 </a:t>
            </a:r>
            <a:r>
              <a:rPr kumimoji="1" lang="ko-KR" altLang="en-US" dirty="0" err="1"/>
              <a:t>눈여겨</a:t>
            </a:r>
            <a:r>
              <a:rPr kumimoji="1" lang="ko-KR" altLang="en-US" dirty="0"/>
              <a:t> 볼 결과는 샘플링 작업을 진행하니 전체 정확도가 소폭 상승한다는 점이었습니다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더 중요하게 볼 점은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샘플링작업을 하니 </a:t>
            </a:r>
            <a:r>
              <a:rPr kumimoji="1" lang="ko-KR" altLang="en-US" dirty="0" err="1"/>
              <a:t>소수데이터였던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을 예측하는 정확도가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정도가 상승한다는 점을 볼 수 있었습니다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통해 불균형한 데이터에서 샘플링작업이 학습 향상에 도움이 된다는 것을 알 수 있었습니다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그리하여 가장 좋은 모델로는 전체 정확도가 높은 것으로 선정해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샘플링작업을 추가한 로지스틱 </a:t>
            </a:r>
            <a:r>
              <a:rPr kumimoji="1" lang="ko-KR" altLang="en-US" dirty="0" err="1"/>
              <a:t>레그레션</a:t>
            </a:r>
            <a:r>
              <a:rPr kumimoji="1" lang="ko-KR" altLang="en-US" dirty="0"/>
              <a:t> 모델이 나왔습니다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333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추출된 긍정 부정 키워드에 기반한 마케팅 방향 및 개선사항 제안과 프로젝트의 한계점을 설명하고 마치도록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3272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앞서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로지스틱 회귀 계수를 이용해 추출한 긍정 부정 키워드들입니다</a:t>
            </a:r>
            <a:r>
              <a:rPr kumimoji="1" lang="en-US" altLang="ko-KR" b="1" dirty="0"/>
              <a:t>.</a:t>
            </a:r>
            <a:endParaRPr kumimoji="1"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845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긍정 키워드 중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맛집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포함한 리뷰를 확인했을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맛집 밀키트에 대한 만족도가 높다는 것을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이에 맞추어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맛집과의 협업을 통해 맛집 </a:t>
            </a:r>
            <a:r>
              <a:rPr kumimoji="1" lang="ko-KR" altLang="en-US" dirty="0" err="1"/>
              <a:t>밀키트</a:t>
            </a:r>
            <a:r>
              <a:rPr kumimoji="1" lang="ko-KR" altLang="en-US" dirty="0"/>
              <a:t> 제작을 늘려 광고 하는 것이 매출 상승에 도움이 될 수 있을 거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덧붙여</a:t>
            </a:r>
            <a:r>
              <a:rPr kumimoji="1" lang="en-US" altLang="ko-KR" dirty="0"/>
              <a:t>, ‘</a:t>
            </a:r>
            <a:r>
              <a:rPr kumimoji="1" lang="ko-KR" altLang="en-US" dirty="0"/>
              <a:t>소량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키워드를 포함한 리뷰를 확인 했을 때는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소량판매에 대한 높은 만족도를 보이고 있어서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인가구를 위한 소량 단위의 식재료 판매를 늘리는 것 또한 고객 만족도를 높이는데 도움이 될 수 있을 거 같습니다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3136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부정 키워드 중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장바구니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리뷰를 확인했을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장바구니에 담은 후 상품이 품절 되는 것에 대한 불만이 많은 것을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실시간 재고현황 확인 서비스를 도입하는 것이 고객불만을 줄이는데 도움이 될 수 있을 거 같습니다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 ‘</a:t>
            </a:r>
            <a:r>
              <a:rPr kumimoji="1" lang="ko-KR" altLang="en-US" dirty="0"/>
              <a:t>지역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포함한 리뷰를 확인했을 때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새벽배송 서비스 불가 지역에 대한 불만을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지역 특산물을 기반으로 새벽배송 서비스 지역을 확대하는 것이 고객불만 감소 및 고객 유입 증가에 도움이 될 수 있을 거 같습니다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631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저희가 생각한 프로젝트의 한계점입니다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dirty="0"/>
              <a:t>저희는 구글플레이스토어 리뷰만 크롤링할 </a:t>
            </a:r>
            <a:r>
              <a:rPr kumimoji="1" lang="ko-KR" altLang="en-US" dirty="0" err="1"/>
              <a:t>수있는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google_play_scraper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라이브러리를 사용했기 때문에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셀레니움과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뷰티풀숩을</a:t>
            </a:r>
            <a:r>
              <a:rPr kumimoji="1" lang="ko-KR" altLang="en-US" dirty="0"/>
              <a:t> 이용해서 크롤링해야 하는 리뷰에는 적용이 불가능하다는 한계점이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진행한 자연어 분석 프로세스를 리뷰데이터가 아닌 다른 텍스트 문서 분석에 적용하여도 성능이 유지되는지를 확인하지 못한 한계점이 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마지막으로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외부인의 입장에서 기업의 전체적인 서비스에 대한 리뷰를 구할 수 있는 출처를 찾기가 쉽지 않아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구글 플레이스토어를 선택했습니다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앱스토어 리뷰 특성상 </a:t>
            </a:r>
            <a:r>
              <a:rPr kumimoji="1" lang="ko-KR" altLang="en-US" dirty="0" err="1"/>
              <a:t>앱사용</a:t>
            </a:r>
            <a:r>
              <a:rPr kumimoji="1" lang="ko-KR" altLang="en-US" dirty="0"/>
              <a:t> 및 업데이트에 대한 리뷰가 다수 섞여 있었던 한계점이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실제 입사 후에는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문의 및 고객의 소리 데이터를 활용해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분석을 이어갈 수 있을 것이라고 예상합니다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59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890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 배경에 대해 말씀드리겠습니다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보고 계신 슬라이드는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오늘날의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다양한 온라인 식품 회사들을 보여주고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코로나 </a:t>
            </a:r>
            <a:r>
              <a:rPr kumimoji="1" lang="ko-KR" altLang="en-US" dirty="0" err="1"/>
              <a:t>팬데믹을</a:t>
            </a:r>
            <a:r>
              <a:rPr kumimoji="1" lang="ko-KR" altLang="en-US" dirty="0"/>
              <a:t> 통해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오프라인 장보기에서 온라인 장보기로 많은 고객의 유입이 일어났습니다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온라인 식품 산업은 현재 </a:t>
            </a:r>
            <a:r>
              <a:rPr kumimoji="1" lang="ko-KR" altLang="en-US" dirty="0" err="1"/>
              <a:t>레드오션으로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고객 수의 확보가 시장에서의 생존을 보장하는 무한 경쟁의 상태에 있다고 볼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바로 넘겨주세요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43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그 중에서도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새벽배송을 선도하고 젊은 연령대에 큰 인기를 얻고 있는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컬리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프로젝트 대상으로 선정하여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컬리의</a:t>
            </a:r>
            <a:r>
              <a:rPr kumimoji="1" lang="ko-KR" altLang="en-US" dirty="0"/>
              <a:t> 경쟁력을 높일 수 있을 방안을 고민하였습니다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바로 넘겨주세요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18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컬리는</a:t>
            </a:r>
            <a:r>
              <a:rPr kumimoji="1" lang="ko-KR" altLang="en-US" dirty="0"/>
              <a:t> 매년 꾸준한 매출성장을 기록했고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팬대믹</a:t>
            </a:r>
            <a:r>
              <a:rPr kumimoji="1" lang="ko-KR" altLang="en-US" dirty="0"/>
              <a:t> 이후 연평균 매출 성장률이 약 </a:t>
            </a:r>
            <a:r>
              <a:rPr kumimoji="1" lang="en-US" altLang="ko-KR" dirty="0"/>
              <a:t>57%</a:t>
            </a:r>
            <a:r>
              <a:rPr kumimoji="1" lang="ko-KR" altLang="en-US" dirty="0"/>
              <a:t>에 육박하며 경쟁 시장에서의 입지를 확대해 나가고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고객수의 증가를 보여주는 </a:t>
            </a:r>
            <a:r>
              <a:rPr kumimoji="1" lang="en-US" altLang="ko-KR" dirty="0"/>
              <a:t>MAU, </a:t>
            </a:r>
            <a:r>
              <a:rPr kumimoji="1" lang="ko-KR" altLang="en-US" dirty="0"/>
              <a:t>즉 월간활성사용자수의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추세를 보았을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같은 기간 매출 대비 약 </a:t>
            </a:r>
            <a:r>
              <a:rPr kumimoji="1" lang="en-US" altLang="ko-KR" dirty="0"/>
              <a:t>25%</a:t>
            </a:r>
            <a:r>
              <a:rPr kumimoji="1" lang="ko-KR" altLang="en-US" dirty="0"/>
              <a:t>에 그치는 모습을 보이고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이것이 의미할 수 있는 바는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컬리의</a:t>
            </a:r>
            <a:r>
              <a:rPr kumimoji="1" lang="ko-KR" altLang="en-US" dirty="0"/>
              <a:t> 매출이 신규고객의 유입보다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 고객의 재방문을 통해 창출 되고 있다고 볼 수 있으며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컬리는</a:t>
            </a:r>
            <a:r>
              <a:rPr kumimoji="1" lang="ko-KR" altLang="en-US" dirty="0"/>
              <a:t> 기존고객의 의견과 사용요인을 적극 분석하여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고객의 재방문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높일 수 있도록 하는 전략이 필요해 보입니다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바로 넘겨주세요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08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Helvetica Neue" panose="02000503000000020004" pitchFamily="2" charset="0"/>
              </a:rPr>
              <a:t>따라서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저희는 이번 프로젝트를 통해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컬리의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고객 리뷰를 수집하고 분석하여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고객이 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왜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컬리를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사용하는지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’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 요인들을 분석하고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그에 따라 </a:t>
            </a:r>
            <a:r>
              <a:rPr lang="ko-KR" altLang="en-US" dirty="0" err="1">
                <a:effectLst/>
                <a:latin typeface="Helvetica Neue" panose="02000503000000020004" pitchFamily="2" charset="0"/>
              </a:rPr>
              <a:t>컬리의</a:t>
            </a:r>
            <a:r>
              <a:rPr lang="ko-KR" altLang="en-US" dirty="0">
                <a:effectLst/>
                <a:latin typeface="Helvetica Neue" panose="02000503000000020004" pitchFamily="2" charset="0"/>
              </a:rPr>
              <a:t> 경쟁력을 높일 수 있을 전략을 제안하였습니다</a:t>
            </a:r>
            <a:r>
              <a:rPr lang="en-US" altLang="ko-KR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바로 넘겨주세요</a:t>
            </a:r>
            <a:r>
              <a:rPr kumimoji="1" lang="en-US" altLang="ko-KR" dirty="0"/>
              <a:t>.)</a:t>
            </a:r>
            <a:endParaRPr lang="en-US" altLang="ko-KR" dirty="0">
              <a:effectLst/>
              <a:latin typeface="Helvetica Neue" panose="02000503000000020004" pitchFamily="2" charset="0"/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55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1" dirty="0"/>
              <a:t>&lt;</a:t>
            </a:r>
            <a:r>
              <a:rPr kumimoji="1" lang="ko-KR" altLang="en-US" b="1" dirty="0"/>
              <a:t>추가</a:t>
            </a:r>
            <a:r>
              <a:rPr kumimoji="1" lang="en-US" altLang="ko-KR" b="1" dirty="0"/>
              <a:t>&gt;</a:t>
            </a:r>
          </a:p>
          <a:p>
            <a:r>
              <a:rPr kumimoji="1" lang="ko-KR" altLang="en-US" b="1" dirty="0"/>
              <a:t>프로젝트 진행 순서는 리뷰 데이터의 출처 및 수집방법을 결정하고 리뷰데이터를 수집했습니다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EDA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통해 리뷰데이터에 대한 인사이트를 얻고</a:t>
            </a:r>
            <a:r>
              <a:rPr kumimoji="1" lang="en-US" altLang="ko-KR" b="1" dirty="0"/>
              <a:t>,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모델학습을 위한 리뷰 데이터 </a:t>
            </a:r>
            <a:r>
              <a:rPr kumimoji="1" lang="ko-KR" altLang="en-US" b="1" dirty="0" err="1"/>
              <a:t>전처리</a:t>
            </a:r>
            <a:r>
              <a:rPr kumimoji="1" lang="ko-KR" altLang="en-US" b="1" dirty="0"/>
              <a:t> 후 </a:t>
            </a:r>
            <a:r>
              <a:rPr kumimoji="1" lang="en-US" altLang="ko-KR" b="1" dirty="0"/>
              <a:t>ml</a:t>
            </a:r>
            <a:r>
              <a:rPr kumimoji="1" lang="ko-KR" altLang="en-US" b="1" dirty="0"/>
              <a:t>모델학습 및 결과를 도출했습니다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마지막으로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도출된 결과를 토대로 </a:t>
            </a:r>
            <a:r>
              <a:rPr kumimoji="1" lang="ko-KR" altLang="en-US" b="1" dirty="0" err="1"/>
              <a:t>마켓컬리의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마켓팅</a:t>
            </a:r>
            <a:r>
              <a:rPr kumimoji="1" lang="ko-KR" altLang="en-US" b="1" dirty="0"/>
              <a:t> 및 서비스 개선방향을 제안했습니다</a:t>
            </a:r>
            <a:r>
              <a:rPr kumimoji="1" lang="en-US" altLang="ko-KR" b="1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5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EDA</a:t>
            </a:r>
            <a:r>
              <a:rPr kumimoji="1" lang="ko-KR" altLang="en-US" dirty="0"/>
              <a:t>파트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저희는 구글플레이스토어에서 </a:t>
            </a:r>
            <a:r>
              <a:rPr kumimoji="1" lang="ko-KR" altLang="en-US" dirty="0" err="1"/>
              <a:t>컬리</a:t>
            </a:r>
            <a:r>
              <a:rPr kumimoji="1" lang="ko-KR" altLang="en-US" dirty="0"/>
              <a:t> 앱의 사용후기를 수집하였습니다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&lt;</a:t>
            </a:r>
            <a:r>
              <a:rPr kumimoji="1" lang="ko-KR" altLang="en-US" b="1" dirty="0"/>
              <a:t>추가</a:t>
            </a:r>
            <a:r>
              <a:rPr kumimoji="1" lang="en-US" altLang="ko-KR" b="1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마켓컬리의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사용요인을 파악하기 위해서는 </a:t>
            </a: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마켓컬리가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제공하는 전체적인 서비스에 대한 리뷰가 필요했고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그런 리뷰를 크롤링할 수 있는 출처를 고민했습니다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b="1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마켓컬리는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여러 셀러들이 각자의 상품을 파는 온라인 식품 </a:t>
            </a: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편집샵으로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 </a:t>
            </a: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마켓컬리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홈페이지에는 각 셀러들의 식품에 대한 리뷰밖에 없었습니다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sz="1200" b="1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구글 앱스토어의 </a:t>
            </a:r>
            <a:r>
              <a:rPr kumimoji="1" lang="ko-KR" altLang="en-US" sz="1200" b="1" dirty="0" err="1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마켓컬리</a:t>
            </a:r>
            <a:r>
              <a:rPr kumimoji="1" lang="ko-KR" altLang="en-US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리뷰를 읽어보았을 때 전반적인 서비스에 대한 고찰이 가능하다고 판단했습니다</a:t>
            </a:r>
            <a:r>
              <a:rPr kumimoji="1" lang="en-US" altLang="ko-KR" sz="1200" b="1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구글플레이스토어 리뷰를 크롤링하게 해주는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구글플레이스토어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스크래퍼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활용했구요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데이터 수는 약 만 </a:t>
            </a:r>
            <a:r>
              <a:rPr kumimoji="1" lang="ko-KR" altLang="en-US" dirty="0" err="1"/>
              <a:t>오천개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추출 기간 범위는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23</a:t>
            </a:r>
            <a:r>
              <a:rPr kumimoji="1" lang="ko-KR" altLang="en-US" dirty="0"/>
              <a:t>년까지의 전체 기간입니다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데이터는 </a:t>
            </a:r>
            <a:r>
              <a:rPr kumimoji="1" lang="ko-KR" altLang="en-US" dirty="0" err="1"/>
              <a:t>유저네임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리뷰내용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추천수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</a:t>
            </a:r>
            <a:r>
              <a:rPr kumimoji="1" lang="ko-KR" altLang="en-US" dirty="0" err="1"/>
              <a:t>어플버전이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(3</a:t>
            </a:r>
            <a:r>
              <a:rPr kumimoji="1" lang="ko-KR" altLang="en-US" dirty="0"/>
              <a:t>초 대기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F6729-6945-4E4A-A7AC-0EA01C4FF2D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302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37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4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0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54.png"/><Relationship Id="rId7" Type="http://schemas.openxmlformats.org/officeDocument/2006/relationships/image" Target="../media/image5.png"/><Relationship Id="rId12" Type="http://schemas.openxmlformats.org/officeDocument/2006/relationships/image" Target="../media/image49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0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49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1.png"/><Relationship Id="rId22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6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2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867505" y="2077648"/>
            <a:ext cx="2004419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Machine Learning Project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1451" y="733929"/>
              <a:ext cx="632310" cy="632310"/>
              <a:chOff x="601451" y="733929"/>
              <a:chExt cx="632310" cy="6323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1451" y="733929"/>
                <a:ext cx="632310" cy="632310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474534" y="760323"/>
              <a:ext cx="886142" cy="8364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FFFFFF"/>
                  </a:solidFill>
                  <a:latin typeface="Pretendard" pitchFamily="34" charset="0"/>
                  <a:cs typeface="Pretendard" pitchFamily="34" charset="0"/>
                </a:rPr>
                <a:t>DS</a:t>
              </a:r>
              <a:endParaRPr lang="en-US"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67505" y="3921095"/>
            <a:ext cx="1083248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머신러닝</a:t>
            </a:r>
            <a:r>
              <a:rPr lang="en-US" sz="33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33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프로젝트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03486" y="7363648"/>
            <a:ext cx="8634771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머신러닝-평일오후 2조</a:t>
            </a:r>
          </a:p>
          <a:p>
            <a:r>
              <a:rPr lang="en-US" sz="33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(김준호, 양성휘, 정성은, 정해성)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51C2A1-A42A-6626-D3C7-75C47C5318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9587" y="1596785"/>
            <a:ext cx="14014816" cy="7590254"/>
          </a:xfrm>
          <a:prstGeom prst="rect">
            <a:avLst/>
          </a:prstGeom>
        </p:spPr>
      </p:pic>
      <p:sp>
        <p:nvSpPr>
          <p:cNvPr id="5" name="Object 34">
            <a:extLst>
              <a:ext uri="{FF2B5EF4-FFF2-40B4-BE49-F238E27FC236}">
                <a16:creationId xmlns:a16="http://schemas.microsoft.com/office/drawing/2014/main" id="{E3C4F113-F631-76DA-83E0-C436D0F0C7B0}"/>
              </a:ext>
            </a:extLst>
          </p:cNvPr>
          <p:cNvSpPr txBox="1"/>
          <p:nvPr/>
        </p:nvSpPr>
        <p:spPr>
          <a:xfrm>
            <a:off x="6625059" y="9345794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23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7B1AA-740C-93A0-1CA9-6E6E4DE6E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0263" y="1746623"/>
            <a:ext cx="14479610" cy="7393666"/>
          </a:xfrm>
          <a:prstGeom prst="rect">
            <a:avLst/>
          </a:prstGeom>
        </p:spPr>
      </p:pic>
      <p:sp>
        <p:nvSpPr>
          <p:cNvPr id="5" name="Object 34">
            <a:extLst>
              <a:ext uri="{FF2B5EF4-FFF2-40B4-BE49-F238E27FC236}">
                <a16:creationId xmlns:a16="http://schemas.microsoft.com/office/drawing/2014/main" id="{9252ED9A-287B-AF30-F7D3-E83E5BFAAD9A}"/>
              </a:ext>
            </a:extLst>
          </p:cNvPr>
          <p:cNvSpPr txBox="1"/>
          <p:nvPr/>
        </p:nvSpPr>
        <p:spPr>
          <a:xfrm>
            <a:off x="6468304" y="9284613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평점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4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83CC28-B142-A9C4-A099-AA83C5CB33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1" y="1670723"/>
            <a:ext cx="13946516" cy="7426310"/>
          </a:xfrm>
          <a:prstGeom prst="rect">
            <a:avLst/>
          </a:prstGeom>
        </p:spPr>
      </p:pic>
      <p:sp>
        <p:nvSpPr>
          <p:cNvPr id="5" name="Object 34">
            <a:extLst>
              <a:ext uri="{FF2B5EF4-FFF2-40B4-BE49-F238E27FC236}">
                <a16:creationId xmlns:a16="http://schemas.microsoft.com/office/drawing/2014/main" id="{C163ECB3-4F89-F4EB-9844-D68019176678}"/>
              </a:ext>
            </a:extLst>
          </p:cNvPr>
          <p:cNvSpPr txBox="1"/>
          <p:nvPr/>
        </p:nvSpPr>
        <p:spPr>
          <a:xfrm>
            <a:off x="6189850" y="9315572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평점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동향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84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C8377-4A2A-9EA1-A36C-3DE9A05033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7000" y="1648080"/>
            <a:ext cx="14100594" cy="7543094"/>
          </a:xfrm>
          <a:prstGeom prst="rect">
            <a:avLst/>
          </a:prstGeom>
        </p:spPr>
      </p:pic>
      <p:graphicFrame>
        <p:nvGraphicFramePr>
          <p:cNvPr id="5" name="표 19">
            <a:extLst>
              <a:ext uri="{FF2B5EF4-FFF2-40B4-BE49-F238E27FC236}">
                <a16:creationId xmlns:a16="http://schemas.microsoft.com/office/drawing/2014/main" id="{A3C62A06-F1A2-F016-7E72-ADBA0C42D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76246"/>
              </p:ext>
            </p:extLst>
          </p:nvPr>
        </p:nvGraphicFramePr>
        <p:xfrm>
          <a:off x="6289964" y="3467100"/>
          <a:ext cx="2819400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419731769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appVersion</a:t>
                      </a:r>
                      <a:endParaRPr lang="ko-KR" altLang="en-US" sz="25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9706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/>
                        </a:rPr>
                        <a:t>2.3.0 ~ 3.17.0</a:t>
                      </a:r>
                      <a:endParaRPr lang="ko-KR" altLang="en-US" sz="2500" dirty="0">
                        <a:latin typeface="Apple SD Gothic Neo" panose="02000300000000000000" pitchFamily="2" charset="-127"/>
                        <a:ea typeface="Apple SD Gothic Neo" panose="0200030000000000000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424384"/>
                  </a:ext>
                </a:extLst>
              </a:tr>
            </a:tbl>
          </a:graphicData>
        </a:graphic>
      </p:graphicFrame>
      <p:sp>
        <p:nvSpPr>
          <p:cNvPr id="6" name="Object 34">
            <a:extLst>
              <a:ext uri="{FF2B5EF4-FFF2-40B4-BE49-F238E27FC236}">
                <a16:creationId xmlns:a16="http://schemas.microsoft.com/office/drawing/2014/main" id="{DF4E74AC-EC8E-1CAE-B3DA-FD3C067087DB}"/>
              </a:ext>
            </a:extLst>
          </p:cNvPr>
          <p:cNvSpPr txBox="1"/>
          <p:nvPr/>
        </p:nvSpPr>
        <p:spPr>
          <a:xfrm>
            <a:off x="6189850" y="9315572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평점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동향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앱버전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출시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5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B24A47-7F32-37BE-D11B-99AE5990A8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5104" y="1410945"/>
            <a:ext cx="14255724" cy="7743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104B79-555C-4AAC-79B7-4B39E3E761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7600" y="4991100"/>
            <a:ext cx="3840562" cy="1935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bject 34">
            <a:extLst>
              <a:ext uri="{FF2B5EF4-FFF2-40B4-BE49-F238E27FC236}">
                <a16:creationId xmlns:a16="http://schemas.microsoft.com/office/drawing/2014/main" id="{73B7ADBE-DEA3-09AF-BBD3-C2E5EDA769B3}"/>
              </a:ext>
            </a:extLst>
          </p:cNvPr>
          <p:cNvSpPr txBox="1"/>
          <p:nvPr/>
        </p:nvSpPr>
        <p:spPr>
          <a:xfrm>
            <a:off x="6189850" y="9315572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평점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3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2" name="그룹 1016">
            <a:extLst>
              <a:ext uri="{FF2B5EF4-FFF2-40B4-BE49-F238E27FC236}">
                <a16:creationId xmlns:a16="http://schemas.microsoft.com/office/drawing/2014/main" id="{16A92AE4-7283-6EFA-F8A1-3085D5757CDF}"/>
              </a:ext>
            </a:extLst>
          </p:cNvPr>
          <p:cNvGrpSpPr/>
          <p:nvPr/>
        </p:nvGrpSpPr>
        <p:grpSpPr>
          <a:xfrm>
            <a:off x="1866542" y="3210463"/>
            <a:ext cx="15496759" cy="3990437"/>
            <a:chOff x="1840569" y="1767267"/>
            <a:chExt cx="15496759" cy="2571429"/>
          </a:xfrm>
        </p:grpSpPr>
        <p:pic>
          <p:nvPicPr>
            <p:cNvPr id="5" name="Object 50">
              <a:extLst>
                <a:ext uri="{FF2B5EF4-FFF2-40B4-BE49-F238E27FC236}">
                  <a16:creationId xmlns:a16="http://schemas.microsoft.com/office/drawing/2014/main" id="{872880E2-9C6A-2598-69B1-9F458516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6" name="Object 64">
            <a:extLst>
              <a:ext uri="{FF2B5EF4-FFF2-40B4-BE49-F238E27FC236}">
                <a16:creationId xmlns:a16="http://schemas.microsoft.com/office/drawing/2014/main" id="{4FD7E595-E66B-0187-A058-79279AA399BE}"/>
              </a:ext>
            </a:extLst>
          </p:cNvPr>
          <p:cNvSpPr txBox="1"/>
          <p:nvPr/>
        </p:nvSpPr>
        <p:spPr>
          <a:xfrm>
            <a:off x="2514600" y="3587952"/>
            <a:ext cx="85035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2. </a:t>
            </a:r>
            <a:r>
              <a:rPr lang="en-US" altLang="ko-KR" sz="54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</a:t>
            </a:r>
            <a:r>
              <a:rPr lang="en-US" altLang="ko-KR" sz="54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altLang="ko-KR" sz="54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altLang="ko-KR" sz="54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altLang="ko-KR" sz="54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ML모델</a:t>
            </a:r>
            <a:endParaRPr lang="en-US" altLang="ko-KR" sz="5400" dirty="0"/>
          </a:p>
        </p:txBody>
      </p:sp>
      <p:sp>
        <p:nvSpPr>
          <p:cNvPr id="9" name="Object 65">
            <a:extLst>
              <a:ext uri="{FF2B5EF4-FFF2-40B4-BE49-F238E27FC236}">
                <a16:creationId xmlns:a16="http://schemas.microsoft.com/office/drawing/2014/main" id="{66A6CED5-1FEE-4872-BF06-BAFFE6193DA7}"/>
              </a:ext>
            </a:extLst>
          </p:cNvPr>
          <p:cNvSpPr txBox="1"/>
          <p:nvPr/>
        </p:nvSpPr>
        <p:spPr>
          <a:xfrm>
            <a:off x="2880677" y="4888770"/>
            <a:ext cx="8773481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 </a:t>
            </a:r>
            <a:r>
              <a:rPr lang="ko-KR" altLang="en-US" sz="32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전처리</a:t>
            </a:r>
            <a:endParaRPr lang="en-US" altLang="ko-KR" sz="32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Logistic Regression</a:t>
            </a:r>
          </a:p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32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워드클라우드</a:t>
            </a:r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</a:t>
            </a:r>
            <a:r>
              <a:rPr lang="en-US" altLang="ko-KR" sz="32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RandomForest</a:t>
            </a:r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</a:t>
            </a:r>
            <a:r>
              <a:rPr lang="en-US" altLang="ko-KR" sz="32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NaiveBayes</a:t>
            </a:r>
            <a:endParaRPr lang="en-US" altLang="ko-KR" sz="32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Oversampling, LGBM, </a:t>
            </a:r>
            <a:r>
              <a:rPr lang="ko-KR" altLang="en-US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모델 별 성능지표</a:t>
            </a:r>
            <a:endParaRPr lang="en-US" altLang="ko-KR" sz="32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8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데이터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전처리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18" name="그림 17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94EBDA7C-7B0D-D1F1-3DF6-F68F50D40B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69907"/>
            <a:ext cx="7772400" cy="3767124"/>
          </a:xfrm>
          <a:prstGeom prst="rect">
            <a:avLst/>
          </a:prstGeom>
        </p:spPr>
      </p:pic>
      <p:pic>
        <p:nvPicPr>
          <p:cNvPr id="10" name="그림 9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DAD8A7C2-5C33-08F2-AD9F-BD73ACE44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126925"/>
            <a:ext cx="7772400" cy="36850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3E4308-A903-EC1D-2203-6AE86B40CA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023608"/>
            <a:ext cx="7772400" cy="349701"/>
          </a:xfrm>
          <a:prstGeom prst="rect">
            <a:avLst/>
          </a:prstGeom>
        </p:spPr>
      </p:pic>
      <p:pic>
        <p:nvPicPr>
          <p:cNvPr id="24" name="Object 28">
            <a:extLst>
              <a:ext uri="{FF2B5EF4-FFF2-40B4-BE49-F238E27FC236}">
                <a16:creationId xmlns:a16="http://schemas.microsoft.com/office/drawing/2014/main" id="{623D7436-B3D0-8EC2-501E-21DC121E160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5947336" y="5678099"/>
            <a:ext cx="7388699" cy="71429"/>
          </a:xfrm>
          <a:prstGeom prst="rect">
            <a:avLst/>
          </a:prstGeom>
        </p:spPr>
      </p:pic>
      <p:sp>
        <p:nvSpPr>
          <p:cNvPr id="25" name="Object 34">
            <a:extLst>
              <a:ext uri="{FF2B5EF4-FFF2-40B4-BE49-F238E27FC236}">
                <a16:creationId xmlns:a16="http://schemas.microsoft.com/office/drawing/2014/main" id="{1575B48B-C06F-07F6-8CAC-985FC3B392B8}"/>
              </a:ext>
            </a:extLst>
          </p:cNvPr>
          <p:cNvSpPr txBox="1"/>
          <p:nvPr/>
        </p:nvSpPr>
        <p:spPr>
          <a:xfrm>
            <a:off x="1967826" y="8705336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구글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앱스토어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Object 34">
            <a:extLst>
              <a:ext uri="{FF2B5EF4-FFF2-40B4-BE49-F238E27FC236}">
                <a16:creationId xmlns:a16="http://schemas.microsoft.com/office/drawing/2014/main" id="{A856355C-95CF-F2E0-AEA2-A9FBF4337255}"/>
              </a:ext>
            </a:extLst>
          </p:cNvPr>
          <p:cNvSpPr txBox="1"/>
          <p:nvPr/>
        </p:nvSpPr>
        <p:spPr>
          <a:xfrm>
            <a:off x="10724414" y="8705335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영어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이모티콘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20BA9FB-2F3E-09B3-E1AE-545A7DD991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023608"/>
            <a:ext cx="7772400" cy="3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9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데이터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전처리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5" name="그림 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6414C416-6D1D-E0BD-A99D-321F57E418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9"/>
          <a:stretch/>
        </p:blipFill>
        <p:spPr>
          <a:xfrm>
            <a:off x="7326697" y="2822513"/>
            <a:ext cx="10116075" cy="5110224"/>
          </a:xfrm>
          <a:prstGeom prst="rect">
            <a:avLst/>
          </a:prstGeom>
        </p:spPr>
      </p:pic>
      <p:sp>
        <p:nvSpPr>
          <p:cNvPr id="16" name="Object 34">
            <a:extLst>
              <a:ext uri="{FF2B5EF4-FFF2-40B4-BE49-F238E27FC236}">
                <a16:creationId xmlns:a16="http://schemas.microsoft.com/office/drawing/2014/main" id="{E2727481-3DC0-93B0-BFE3-D790BC040152}"/>
              </a:ext>
            </a:extLst>
          </p:cNvPr>
          <p:cNvSpPr txBox="1"/>
          <p:nvPr/>
        </p:nvSpPr>
        <p:spPr>
          <a:xfrm>
            <a:off x="9448800" y="8115300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0" name="그룹 1016">
            <a:extLst>
              <a:ext uri="{FF2B5EF4-FFF2-40B4-BE49-F238E27FC236}">
                <a16:creationId xmlns:a16="http://schemas.microsoft.com/office/drawing/2014/main" id="{C4CD175A-FEF2-20DA-5046-6DBAC227B059}"/>
              </a:ext>
            </a:extLst>
          </p:cNvPr>
          <p:cNvGrpSpPr/>
          <p:nvPr/>
        </p:nvGrpSpPr>
        <p:grpSpPr>
          <a:xfrm>
            <a:off x="1867006" y="2822513"/>
            <a:ext cx="5010186" cy="5140387"/>
            <a:chOff x="1840569" y="1767267"/>
            <a:chExt cx="15496759" cy="2571429"/>
          </a:xfrm>
        </p:grpSpPr>
        <p:pic>
          <p:nvPicPr>
            <p:cNvPr id="21" name="Object 50">
              <a:extLst>
                <a:ext uri="{FF2B5EF4-FFF2-40B4-BE49-F238E27FC236}">
                  <a16:creationId xmlns:a16="http://schemas.microsoft.com/office/drawing/2014/main" id="{E283DF55-8DCA-9871-E7A8-710F1E65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92F80D18-3A7F-D728-8E55-29668CB1E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48594"/>
              </p:ext>
            </p:extLst>
          </p:nvPr>
        </p:nvGraphicFramePr>
        <p:xfrm>
          <a:off x="2286134" y="3314700"/>
          <a:ext cx="4213463" cy="4206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232">
                  <a:extLst>
                    <a:ext uri="{9D8B030D-6E8A-4147-A177-3AD203B41FA5}">
                      <a16:colId xmlns:a16="http://schemas.microsoft.com/office/drawing/2014/main" val="3951375910"/>
                    </a:ext>
                  </a:extLst>
                </a:gridCol>
                <a:gridCol w="3001231">
                  <a:extLst>
                    <a:ext uri="{9D8B030D-6E8A-4147-A177-3AD203B41FA5}">
                      <a16:colId xmlns:a16="http://schemas.microsoft.com/office/drawing/2014/main" val="4197317694"/>
                    </a:ext>
                  </a:extLst>
                </a:gridCol>
              </a:tblGrid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label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7064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1(</a:t>
                      </a:r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긍정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424384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934864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0(</a:t>
                      </a:r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부정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545729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226870"/>
                  </a:ext>
                </a:extLst>
              </a:tr>
              <a:tr h="701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613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8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데이터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전처리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19" name="그림 1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CCD257D-3EE7-10B2-6E25-BBEC9DE635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179708"/>
            <a:ext cx="7772400" cy="3926296"/>
          </a:xfrm>
          <a:prstGeom prst="rect">
            <a:avLst/>
          </a:prstGeom>
        </p:spPr>
      </p:pic>
      <p:pic>
        <p:nvPicPr>
          <p:cNvPr id="5" name="그림 4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6414C416-6D1D-E0BD-A99D-321F57E418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9"/>
          <a:stretch/>
        </p:blipFill>
        <p:spPr>
          <a:xfrm>
            <a:off x="1600200" y="3179708"/>
            <a:ext cx="7772400" cy="3926296"/>
          </a:xfrm>
          <a:prstGeom prst="rect">
            <a:avLst/>
          </a:prstGeom>
        </p:spPr>
      </p:pic>
      <p:pic>
        <p:nvPicPr>
          <p:cNvPr id="14" name="Object 28">
            <a:extLst>
              <a:ext uri="{FF2B5EF4-FFF2-40B4-BE49-F238E27FC236}">
                <a16:creationId xmlns:a16="http://schemas.microsoft.com/office/drawing/2014/main" id="{2BA88834-2206-D8FD-586D-7C6CB841751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5947336" y="5678099"/>
            <a:ext cx="7388699" cy="71429"/>
          </a:xfrm>
          <a:prstGeom prst="rect">
            <a:avLst/>
          </a:prstGeom>
        </p:spPr>
      </p:pic>
      <p:sp>
        <p:nvSpPr>
          <p:cNvPr id="16" name="Object 34">
            <a:extLst>
              <a:ext uri="{FF2B5EF4-FFF2-40B4-BE49-F238E27FC236}">
                <a16:creationId xmlns:a16="http://schemas.microsoft.com/office/drawing/2014/main" id="{E2727481-3DC0-93B0-BFE3-D790BC040152}"/>
              </a:ext>
            </a:extLst>
          </p:cNvPr>
          <p:cNvSpPr txBox="1"/>
          <p:nvPr/>
        </p:nvSpPr>
        <p:spPr>
          <a:xfrm>
            <a:off x="1967826" y="8705336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hanspell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맞춤법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띄어쓰기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교정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Object 34">
            <a:extLst>
              <a:ext uri="{FF2B5EF4-FFF2-40B4-BE49-F238E27FC236}">
                <a16:creationId xmlns:a16="http://schemas.microsoft.com/office/drawing/2014/main" id="{7311B06F-625B-25E9-99EE-ECE8A3775E77}"/>
              </a:ext>
            </a:extLst>
          </p:cNvPr>
          <p:cNvSpPr txBox="1"/>
          <p:nvPr/>
        </p:nvSpPr>
        <p:spPr>
          <a:xfrm>
            <a:off x="10724414" y="8705335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hanspell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맞춤법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띄어쓰기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교정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</a:t>
            </a:r>
            <a:r>
              <a:rPr 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91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데이터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전처리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778CA997-F5C0-C16B-25A1-86C8C9C664CF}"/>
              </a:ext>
            </a:extLst>
          </p:cNvPr>
          <p:cNvGrpSpPr/>
          <p:nvPr/>
        </p:nvGrpSpPr>
        <p:grpSpPr>
          <a:xfrm>
            <a:off x="2133600" y="1714500"/>
            <a:ext cx="15049394" cy="4569770"/>
            <a:chOff x="1840569" y="1767267"/>
            <a:chExt cx="15496759" cy="2571429"/>
          </a:xfrm>
        </p:grpSpPr>
        <p:pic>
          <p:nvPicPr>
            <p:cNvPr id="17" name="Object 50">
              <a:extLst>
                <a:ext uri="{FF2B5EF4-FFF2-40B4-BE49-F238E27FC236}">
                  <a16:creationId xmlns:a16="http://schemas.microsoft.com/office/drawing/2014/main" id="{E593B1AD-C161-C2D0-25B3-7058BBB7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18" name="표 19">
            <a:extLst>
              <a:ext uri="{FF2B5EF4-FFF2-40B4-BE49-F238E27FC236}">
                <a16:creationId xmlns:a16="http://schemas.microsoft.com/office/drawing/2014/main" id="{21883921-0852-6F4C-F9F4-B6FB5DCBA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13106"/>
              </p:ext>
            </p:extLst>
          </p:nvPr>
        </p:nvGraphicFramePr>
        <p:xfrm>
          <a:off x="3352800" y="2406755"/>
          <a:ext cx="12853397" cy="3281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7980">
                  <a:extLst>
                    <a:ext uri="{9D8B030D-6E8A-4147-A177-3AD203B41FA5}">
                      <a16:colId xmlns:a16="http://schemas.microsoft.com/office/drawing/2014/main" val="3951375910"/>
                    </a:ext>
                  </a:extLst>
                </a:gridCol>
                <a:gridCol w="9155417">
                  <a:extLst>
                    <a:ext uri="{9D8B030D-6E8A-4147-A177-3AD203B41FA5}">
                      <a16:colId xmlns:a16="http://schemas.microsoft.com/office/drawing/2014/main" val="4197317694"/>
                    </a:ext>
                  </a:extLst>
                </a:gridCol>
              </a:tblGrid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불용어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706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리뷰 </a:t>
                      </a:r>
                      <a:r>
                        <a:rPr lang="ko-KR" altLang="en-US" sz="25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불용어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ㅠㅠㅠㅠㅜㅠㅜ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ㅡㅡㅋ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ㄷㄴ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ㅇㅏ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ㅅ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놔여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뿅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저흭집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홍홍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쵝오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ㅋㅋㅋㅋ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222444, </a:t>
                      </a:r>
                      <a:r>
                        <a:rPr lang="ko-KR" altLang="en-US" sz="2000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ㅎㅎ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2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42438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한국어 </a:t>
                      </a:r>
                      <a:r>
                        <a:rPr lang="ko-KR" altLang="en-US" sz="2500" b="0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불용어</a:t>
                      </a:r>
                      <a:endParaRPr lang="ko-KR" altLang="en-US" sz="25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저희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따라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의해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을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를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에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의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가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2000" b="0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으로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로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에게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뿐이다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아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그런데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그러나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에 대해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있다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어떤것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향해서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물론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…</a:t>
                      </a:r>
                      <a:endParaRPr lang="ko-KR" altLang="en-US" sz="20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93486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좋아요 </a:t>
                      </a:r>
                      <a:r>
                        <a:rPr lang="ko-KR" altLang="en-US" sz="2500" b="0" kern="12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불용어</a:t>
                      </a:r>
                      <a:endParaRPr lang="ko-KR" altLang="en-US" sz="25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굿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좋아요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좋네요 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..</a:t>
                      </a:r>
                      <a:endParaRPr lang="ko-KR" altLang="en-US" sz="20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545729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기타 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제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라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마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해요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지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있음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과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의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인데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', '</a:t>
                      </a:r>
                      <a:r>
                        <a:rPr lang="ko-KR" altLang="en-US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하기에</a:t>
                      </a:r>
                      <a:r>
                        <a:rPr lang="en-US" altLang="ko-KR" sz="2000" b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’ …</a:t>
                      </a:r>
                      <a:endParaRPr lang="ko-KR" altLang="en-US" sz="2000" b="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226870"/>
                  </a:ext>
                </a:extLst>
              </a:tr>
            </a:tbl>
          </a:graphicData>
        </a:graphic>
      </p:graphicFrame>
      <p:pic>
        <p:nvPicPr>
          <p:cNvPr id="23" name="그림 22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862A3FDB-6260-6F7B-7105-43311C90E9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14" y="6526933"/>
            <a:ext cx="11887200" cy="2706623"/>
          </a:xfrm>
          <a:prstGeom prst="rect">
            <a:avLst/>
          </a:prstGeom>
        </p:spPr>
      </p:pic>
      <p:sp>
        <p:nvSpPr>
          <p:cNvPr id="24" name="Object 34">
            <a:extLst>
              <a:ext uri="{FF2B5EF4-FFF2-40B4-BE49-F238E27FC236}">
                <a16:creationId xmlns:a16="http://schemas.microsoft.com/office/drawing/2014/main" id="{D481D084-9A14-F929-192A-865DCF559A71}"/>
              </a:ext>
            </a:extLst>
          </p:cNvPr>
          <p:cNvSpPr txBox="1"/>
          <p:nvPr/>
        </p:nvSpPr>
        <p:spPr>
          <a:xfrm>
            <a:off x="6251447" y="9367320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좋아요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 있는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00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40569" y="1767267"/>
            <a:ext cx="15496759" cy="2571429"/>
            <a:chOff x="1840569" y="1767267"/>
            <a:chExt cx="15496759" cy="257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40569" y="4460014"/>
            <a:ext cx="15496759" cy="2571429"/>
            <a:chOff x="1840569" y="4460014"/>
            <a:chExt cx="15496759" cy="257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4460014"/>
              <a:ext cx="15496759" cy="257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840569" y="7152761"/>
            <a:ext cx="15496759" cy="2571429"/>
            <a:chOff x="1840569" y="7152761"/>
            <a:chExt cx="15496759" cy="25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7152761"/>
              <a:ext cx="15496759" cy="257142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989562" y="657767"/>
            <a:ext cx="1331565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목차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210537" y="1937836"/>
            <a:ext cx="8503527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1.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배경</a:t>
            </a:r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EDA</a:t>
            </a:r>
            <a:endParaRPr lang="en-US" sz="3500" dirty="0"/>
          </a:p>
        </p:txBody>
      </p:sp>
      <p:sp>
        <p:nvSpPr>
          <p:cNvPr id="65" name="Object 65"/>
          <p:cNvSpPr txBox="1"/>
          <p:nvPr/>
        </p:nvSpPr>
        <p:spPr>
          <a:xfrm>
            <a:off x="2854704" y="2631638"/>
            <a:ext cx="877348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배경</a:t>
            </a:r>
            <a:r>
              <a:rPr 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주제</a:t>
            </a:r>
            <a:endParaRPr lang="en-US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en-US" altLang="ko-KR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진행 순서</a:t>
            </a:r>
            <a:endParaRPr lang="en-US" altLang="ko-KR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</a:t>
            </a:r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EDA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210537" y="4670122"/>
            <a:ext cx="11312748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2.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</a:t>
            </a:r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ML모델</a:t>
            </a:r>
            <a:endParaRPr lang="en-US" sz="3500" dirty="0"/>
          </a:p>
        </p:txBody>
      </p:sp>
      <p:sp>
        <p:nvSpPr>
          <p:cNvPr id="68" name="Object 68"/>
          <p:cNvSpPr txBox="1"/>
          <p:nvPr/>
        </p:nvSpPr>
        <p:spPr>
          <a:xfrm>
            <a:off x="2245181" y="7553436"/>
            <a:ext cx="12932229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3. </a:t>
            </a:r>
            <a:r>
              <a:rPr lang="en-US" sz="35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결론</a:t>
            </a:r>
            <a:endParaRPr lang="en-US" sz="3500" dirty="0"/>
          </a:p>
        </p:txBody>
      </p:sp>
      <p:sp>
        <p:nvSpPr>
          <p:cNvPr id="5" name="Object 65">
            <a:extLst>
              <a:ext uri="{FF2B5EF4-FFF2-40B4-BE49-F238E27FC236}">
                <a16:creationId xmlns:a16="http://schemas.microsoft.com/office/drawing/2014/main" id="{AC0AD5FD-6452-A0AF-2C12-D759F95D04BF}"/>
              </a:ext>
            </a:extLst>
          </p:cNvPr>
          <p:cNvSpPr txBox="1"/>
          <p:nvPr/>
        </p:nvSpPr>
        <p:spPr>
          <a:xfrm>
            <a:off x="2854703" y="5295900"/>
            <a:ext cx="8773481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 </a:t>
            </a:r>
            <a:r>
              <a:rPr lang="ko-KR" alt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전처리</a:t>
            </a:r>
            <a:endParaRPr lang="en-US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Logistic Regression</a:t>
            </a: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워드클라우드</a:t>
            </a:r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</a:t>
            </a:r>
            <a:r>
              <a:rPr lang="en-US" altLang="ko-KR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RandomForest</a:t>
            </a:r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</a:t>
            </a:r>
            <a:r>
              <a:rPr lang="en-US" altLang="ko-KR" sz="26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NaiveBayes</a:t>
            </a:r>
            <a:endParaRPr lang="en-US" altLang="ko-KR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Oversampling, LGBM, 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모델 별 성능지표</a:t>
            </a:r>
            <a:endParaRPr lang="en-US" altLang="ko-KR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</p:txBody>
      </p:sp>
      <p:sp>
        <p:nvSpPr>
          <p:cNvPr id="6" name="Object 65">
            <a:extLst>
              <a:ext uri="{FF2B5EF4-FFF2-40B4-BE49-F238E27FC236}">
                <a16:creationId xmlns:a16="http://schemas.microsoft.com/office/drawing/2014/main" id="{9387EAB5-CC1A-0355-3552-45FE73CFE37A}"/>
              </a:ext>
            </a:extLst>
          </p:cNvPr>
          <p:cNvSpPr txBox="1"/>
          <p:nvPr/>
        </p:nvSpPr>
        <p:spPr>
          <a:xfrm>
            <a:off x="2854702" y="8267700"/>
            <a:ext cx="877348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마케팅 방향 및 개선사항 제안</a:t>
            </a:r>
            <a:endParaRPr lang="en-US" altLang="ko-KR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</a:t>
            </a:r>
            <a:r>
              <a:rPr lang="ko-KR" altLang="en-US" sz="26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프로젝트 한계점</a:t>
            </a:r>
            <a:endParaRPr lang="en-US" altLang="ko-KR" sz="2600" dirty="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0"/>
            <a:ext cx="17539359" cy="9583200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</a:t>
            </a:r>
            <a:r>
              <a:rPr lang="en-US" sz="4500" kern="0" spc="-1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전처리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5" name="그림 4" descr="텍스트, 영수증, 문서, 폰트이(가) 표시된 사진&#10;&#10;자동 생성된 설명">
            <a:extLst>
              <a:ext uri="{FF2B5EF4-FFF2-40B4-BE49-F238E27FC236}">
                <a16:creationId xmlns:a16="http://schemas.microsoft.com/office/drawing/2014/main" id="{A1BB8E9F-6AAA-F289-6EE4-C3C3C0246F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62" y="3369596"/>
            <a:ext cx="11413582" cy="5998377"/>
          </a:xfrm>
          <a:prstGeom prst="rect">
            <a:avLst/>
          </a:prstGeom>
        </p:spPr>
      </p:pic>
      <p:sp>
        <p:nvSpPr>
          <p:cNvPr id="6" name="Object 34">
            <a:extLst>
              <a:ext uri="{FF2B5EF4-FFF2-40B4-BE49-F238E27FC236}">
                <a16:creationId xmlns:a16="http://schemas.microsoft.com/office/drawing/2014/main" id="{C9FED212-D138-5D7C-66A5-A790A734424C}"/>
              </a:ext>
            </a:extLst>
          </p:cNvPr>
          <p:cNvSpPr txBox="1"/>
          <p:nvPr/>
        </p:nvSpPr>
        <p:spPr>
          <a:xfrm>
            <a:off x="6339574" y="9437013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최종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34" name="그룹 1016">
            <a:extLst>
              <a:ext uri="{FF2B5EF4-FFF2-40B4-BE49-F238E27FC236}">
                <a16:creationId xmlns:a16="http://schemas.microsoft.com/office/drawing/2014/main" id="{88A3E23E-7CE0-6737-637B-8CE69F242101}"/>
              </a:ext>
            </a:extLst>
          </p:cNvPr>
          <p:cNvGrpSpPr/>
          <p:nvPr/>
        </p:nvGrpSpPr>
        <p:grpSpPr>
          <a:xfrm>
            <a:off x="3564783" y="1468910"/>
            <a:ext cx="12209140" cy="1796062"/>
            <a:chOff x="1840569" y="1767267"/>
            <a:chExt cx="15496759" cy="2571429"/>
          </a:xfrm>
        </p:grpSpPr>
        <p:pic>
          <p:nvPicPr>
            <p:cNvPr id="35" name="Object 50">
              <a:extLst>
                <a:ext uri="{FF2B5EF4-FFF2-40B4-BE49-F238E27FC236}">
                  <a16:creationId xmlns:a16="http://schemas.microsoft.com/office/drawing/2014/main" id="{7AC870C9-06EF-06F0-E56A-0A0F98F5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33" name="표 8">
            <a:extLst>
              <a:ext uri="{FF2B5EF4-FFF2-40B4-BE49-F238E27FC236}">
                <a16:creationId xmlns:a16="http://schemas.microsoft.com/office/drawing/2014/main" id="{6B57B100-96F9-77F0-B087-158F0A726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64322"/>
              </p:ext>
            </p:extLst>
          </p:nvPr>
        </p:nvGraphicFramePr>
        <p:xfrm>
          <a:off x="4269353" y="1772937"/>
          <a:ext cx="10800000" cy="11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32725338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9192048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92377846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59404073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54174651"/>
                    </a:ext>
                  </a:extLst>
                </a:gridCol>
              </a:tblGrid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총 데이터 개수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(1) 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개수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(0) 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개수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 비율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부정비율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17390"/>
                  </a:ext>
                </a:extLst>
              </a:tr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11321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9098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2223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80.3%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19.63%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13968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27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Object 34">
            <a:extLst>
              <a:ext uri="{FF2B5EF4-FFF2-40B4-BE49-F238E27FC236}">
                <a16:creationId xmlns:a16="http://schemas.microsoft.com/office/drawing/2014/main" id="{906E2D11-6187-0247-2DAE-5F8750918FC9}"/>
              </a:ext>
            </a:extLst>
          </p:cNvPr>
          <p:cNvSpPr txBox="1"/>
          <p:nvPr/>
        </p:nvSpPr>
        <p:spPr>
          <a:xfrm>
            <a:off x="5736007" y="9029700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 </a:t>
            </a:r>
            <a:r>
              <a:rPr lang="ko-KR" alt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하이퍼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파라미터 튜닝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6" name="그룹 1016">
            <a:extLst>
              <a:ext uri="{FF2B5EF4-FFF2-40B4-BE49-F238E27FC236}">
                <a16:creationId xmlns:a16="http://schemas.microsoft.com/office/drawing/2014/main" id="{4485ED1D-4895-C4A8-6C9F-B95F8DBFB9B2}"/>
              </a:ext>
            </a:extLst>
          </p:cNvPr>
          <p:cNvGrpSpPr/>
          <p:nvPr/>
        </p:nvGrpSpPr>
        <p:grpSpPr>
          <a:xfrm>
            <a:off x="1705360" y="1638300"/>
            <a:ext cx="16017205" cy="7010400"/>
            <a:chOff x="1840569" y="1767267"/>
            <a:chExt cx="15496759" cy="2571429"/>
          </a:xfrm>
        </p:grpSpPr>
        <p:pic>
          <p:nvPicPr>
            <p:cNvPr id="9" name="Object 50">
              <a:extLst>
                <a:ext uri="{FF2B5EF4-FFF2-40B4-BE49-F238E27FC236}">
                  <a16:creationId xmlns:a16="http://schemas.microsoft.com/office/drawing/2014/main" id="{6A4A2BEF-DAA6-5B42-FB69-D2D276E49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2550A08-D593-2AF8-F124-55184D7BC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52200"/>
              </p:ext>
            </p:extLst>
          </p:nvPr>
        </p:nvGraphicFramePr>
        <p:xfrm>
          <a:off x="2057400" y="2019300"/>
          <a:ext cx="15340020" cy="620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374">
                  <a:extLst>
                    <a:ext uri="{9D8B030D-6E8A-4147-A177-3AD203B41FA5}">
                      <a16:colId xmlns:a16="http://schemas.microsoft.com/office/drawing/2014/main" val="4233408068"/>
                    </a:ext>
                  </a:extLst>
                </a:gridCol>
                <a:gridCol w="2026052">
                  <a:extLst>
                    <a:ext uri="{9D8B030D-6E8A-4147-A177-3AD203B41FA5}">
                      <a16:colId xmlns:a16="http://schemas.microsoft.com/office/drawing/2014/main" val="1287834698"/>
                    </a:ext>
                  </a:extLst>
                </a:gridCol>
                <a:gridCol w="1773727">
                  <a:extLst>
                    <a:ext uri="{9D8B030D-6E8A-4147-A177-3AD203B41FA5}">
                      <a16:colId xmlns:a16="http://schemas.microsoft.com/office/drawing/2014/main" val="1186032207"/>
                    </a:ext>
                  </a:extLst>
                </a:gridCol>
                <a:gridCol w="1302289">
                  <a:extLst>
                    <a:ext uri="{9D8B030D-6E8A-4147-A177-3AD203B41FA5}">
                      <a16:colId xmlns:a16="http://schemas.microsoft.com/office/drawing/2014/main" val="468412345"/>
                    </a:ext>
                  </a:extLst>
                </a:gridCol>
                <a:gridCol w="1190283">
                  <a:extLst>
                    <a:ext uri="{9D8B030D-6E8A-4147-A177-3AD203B41FA5}">
                      <a16:colId xmlns:a16="http://schemas.microsoft.com/office/drawing/2014/main" val="748963492"/>
                    </a:ext>
                  </a:extLst>
                </a:gridCol>
                <a:gridCol w="622060">
                  <a:extLst>
                    <a:ext uri="{9D8B030D-6E8A-4147-A177-3AD203B41FA5}">
                      <a16:colId xmlns:a16="http://schemas.microsoft.com/office/drawing/2014/main" val="1741623425"/>
                    </a:ext>
                  </a:extLst>
                </a:gridCol>
                <a:gridCol w="1313794">
                  <a:extLst>
                    <a:ext uri="{9D8B030D-6E8A-4147-A177-3AD203B41FA5}">
                      <a16:colId xmlns:a16="http://schemas.microsoft.com/office/drawing/2014/main" val="3402358125"/>
                    </a:ext>
                  </a:extLst>
                </a:gridCol>
                <a:gridCol w="1729888">
                  <a:extLst>
                    <a:ext uri="{9D8B030D-6E8A-4147-A177-3AD203B41FA5}">
                      <a16:colId xmlns:a16="http://schemas.microsoft.com/office/drawing/2014/main" val="2825971754"/>
                    </a:ext>
                  </a:extLst>
                </a:gridCol>
                <a:gridCol w="1729888">
                  <a:extLst>
                    <a:ext uri="{9D8B030D-6E8A-4147-A177-3AD203B41FA5}">
                      <a16:colId xmlns:a16="http://schemas.microsoft.com/office/drawing/2014/main" val="4029532258"/>
                    </a:ext>
                  </a:extLst>
                </a:gridCol>
                <a:gridCol w="1190283">
                  <a:extLst>
                    <a:ext uri="{9D8B030D-6E8A-4147-A177-3AD203B41FA5}">
                      <a16:colId xmlns:a16="http://schemas.microsoft.com/office/drawing/2014/main" val="976149216"/>
                    </a:ext>
                  </a:extLst>
                </a:gridCol>
                <a:gridCol w="1540382">
                  <a:extLst>
                    <a:ext uri="{9D8B030D-6E8A-4147-A177-3AD203B41FA5}">
                      <a16:colId xmlns:a16="http://schemas.microsoft.com/office/drawing/2014/main" val="56228922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번호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Cross validation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paramters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평가지표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test_data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468259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fold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solver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max_iter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penalty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accuracy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accuracy of 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accuracy of 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roc_auc_score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39107"/>
                  </a:ext>
                </a:extLst>
              </a:tr>
              <a:tr h="50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StratifiedKFold</a:t>
                      </a:r>
                      <a:endParaRPr lang="en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n_splits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=5)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liblinear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2000" dirty="0">
                          <a:solidFill>
                            <a:srgbClr val="FF0000"/>
                          </a:solidFill>
                        </a:rPr>
                        <a:t>‘The </a:t>
                      </a:r>
                      <a:r>
                        <a:rPr lang="en" altLang="ko-KR" sz="2000" dirty="0" err="1">
                          <a:solidFill>
                            <a:srgbClr val="FF0000"/>
                          </a:solidFill>
                        </a:rPr>
                        <a:t>max_iter</a:t>
                      </a:r>
                      <a:r>
                        <a:rPr lang="en" altLang="ko-KR" sz="2000" dirty="0">
                          <a:solidFill>
                            <a:srgbClr val="FF0000"/>
                          </a:solidFill>
                        </a:rPr>
                        <a:t> was reached which means the </a:t>
                      </a:r>
                      <a:r>
                        <a:rPr lang="en" altLang="ko-KR" sz="2000" dirty="0" err="1">
                          <a:solidFill>
                            <a:srgbClr val="FF0000"/>
                          </a:solidFill>
                        </a:rPr>
                        <a:t>coef</a:t>
                      </a:r>
                      <a:r>
                        <a:rPr lang="en" altLang="ko-KR" sz="2000" dirty="0">
                          <a:solidFill>
                            <a:srgbClr val="FF0000"/>
                          </a:solidFill>
                        </a:rPr>
                        <a:t>_ did not converge </a:t>
                      </a:r>
                      <a:r>
                        <a:rPr lang="en" altLang="ko-KR" sz="2000" dirty="0" err="1">
                          <a:solidFill>
                            <a:srgbClr val="FF0000"/>
                          </a:solidFill>
                        </a:rPr>
                        <a:t>warnings.warn</a:t>
                      </a:r>
                      <a:r>
                        <a:rPr lang="en" altLang="ko-KR" sz="2000" dirty="0">
                          <a:solidFill>
                            <a:srgbClr val="FF0000"/>
                          </a:solidFill>
                        </a:rPr>
                        <a:t>(‘</a:t>
                      </a:r>
                      <a:endParaRPr lang="ko-KR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9000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0.7001</a:t>
                      </a:r>
                      <a:endParaRPr lang="ko-KR" altLang="en-US" sz="2200" dirty="0"/>
                    </a:p>
                  </a:txBody>
                  <a:tcPr marL="90000"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0.9470</a:t>
                      </a:r>
                      <a:endParaRPr lang="ko-KR" altLang="en-US" sz="2200" dirty="0"/>
                    </a:p>
                  </a:txBody>
                  <a:tcPr marL="90000"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0.8802</a:t>
                      </a:r>
                      <a:endParaRPr lang="ko-KR" altLang="en-US" sz="2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718006620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saga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0.9131</a:t>
                      </a:r>
                      <a:endParaRPr lang="ko-KR" altLang="en-US" sz="2200" dirty="0"/>
                    </a:p>
                  </a:txBody>
                  <a:tcPr marL="9000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0.70</a:t>
                      </a:r>
                      <a:endParaRPr lang="ko-KR" altLang="en-US" dirty="0"/>
                    </a:p>
                  </a:txBody>
                  <a:tcPr marL="9000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0.9470</a:t>
                      </a:r>
                      <a:endParaRPr lang="ko-KR" altLang="en-US" sz="2200" dirty="0"/>
                    </a:p>
                  </a:txBody>
                  <a:tcPr marL="90000"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0.8802</a:t>
                      </a:r>
                      <a:endParaRPr lang="ko-KR" altLang="en-US" sz="2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453180722"/>
                  </a:ext>
                </a:extLst>
              </a:tr>
              <a:tr h="50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StratifiedKFold</a:t>
                      </a:r>
                      <a:endParaRPr lang="en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n_splits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=5)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liblinear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0.9167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0.9740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0.6807</a:t>
                      </a: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0.9495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0.8961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03320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saga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0.9164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0.6807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0.9493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0.8953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06187"/>
                  </a:ext>
                </a:extLst>
              </a:tr>
              <a:tr h="50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StratifiedKFold</a:t>
                      </a:r>
                      <a:endParaRPr lang="en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n_splits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=5)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liblinear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0.8286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0.9989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0.1319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0.9035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0.8959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951813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saga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0.8286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0.6807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0.9035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0.8959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41585"/>
                  </a:ext>
                </a:extLst>
              </a:tr>
              <a:tr h="50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StratifiedKFold</a:t>
                      </a:r>
                      <a:endParaRPr lang="en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n_splits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=5)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liblinear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0.9128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0.9644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0.7</a:t>
                      </a:r>
                      <a:r>
                        <a:rPr lang="en-US" altLang="ko-KR" sz="2200" u="none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031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0.9467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0.8790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49274093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saga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0.9131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0.9469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0.8793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208544440"/>
                  </a:ext>
                </a:extLst>
              </a:tr>
              <a:tr h="501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StratifiedKFold</a:t>
                      </a:r>
                      <a:endParaRPr lang="en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n_splits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=5)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liblinear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2000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0.9161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0.9734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0.6822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0.9491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0.8944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851869056"/>
                  </a:ext>
                </a:extLst>
              </a:tr>
              <a:tr h="501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saga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0.9167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0.9494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0.8955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95534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6501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FD1C4B9C-636D-C78D-EB4D-83615296C0EA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31" name="그룹 1016">
            <a:extLst>
              <a:ext uri="{FF2B5EF4-FFF2-40B4-BE49-F238E27FC236}">
                <a16:creationId xmlns:a16="http://schemas.microsoft.com/office/drawing/2014/main" id="{CEA46750-0BA4-FA55-237F-78F47989FF57}"/>
              </a:ext>
            </a:extLst>
          </p:cNvPr>
          <p:cNvGrpSpPr/>
          <p:nvPr/>
        </p:nvGrpSpPr>
        <p:grpSpPr>
          <a:xfrm>
            <a:off x="2017923" y="1594188"/>
            <a:ext cx="15484155" cy="1760430"/>
            <a:chOff x="1840569" y="1767267"/>
            <a:chExt cx="15496759" cy="2571429"/>
          </a:xfrm>
        </p:grpSpPr>
        <p:pic>
          <p:nvPicPr>
            <p:cNvPr id="32" name="Object 50">
              <a:extLst>
                <a:ext uri="{FF2B5EF4-FFF2-40B4-BE49-F238E27FC236}">
                  <a16:creationId xmlns:a16="http://schemas.microsoft.com/office/drawing/2014/main" id="{505F9A2A-6DD5-44ED-6EFC-4CFB6BB44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3BBF9A-081F-A45B-E74D-A797966050FD}"/>
                  </a:ext>
                </a:extLst>
              </p:cNvPr>
              <p:cNvSpPr txBox="1"/>
              <p:nvPr/>
            </p:nvSpPr>
            <p:spPr>
              <a:xfrm>
                <a:off x="2759837" y="2398884"/>
                <a:ext cx="12766040" cy="654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3000" b="0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ko-KR" sz="30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1" lang="ko-KR" altLang="en-US" sz="30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일 확률</m:t>
                        </m:r>
                      </m:e>
                    </m:d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kumimoji="1" lang="en-US" altLang="ko-KR" sz="30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30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ko-KR" sz="30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sz="30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kumimoji="1" lang="en-US" altLang="ko-KR" sz="30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00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kumimoji="1" lang="en-US" altLang="ko-KR" sz="3000" dirty="0">
                    <a:solidFill>
                      <a:schemeClr val="tx2">
                        <a:lumMod val="50000"/>
                      </a:schemeClr>
                    </a:solidFill>
                  </a:rPr>
                  <a:t>    </a:t>
                </a:r>
                <a:r>
                  <a:rPr kumimoji="1" lang="en-US" altLang="ko-KR" sz="2200" dirty="0">
                    <a:solidFill>
                      <a:schemeClr val="tx2">
                        <a:lumMod val="5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3000" b="0" i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300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[−∞,</m:t>
                    </m:r>
                    <m:r>
                      <a:rPr kumimoji="1" lang="en-US" altLang="ko-KR" sz="30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00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en-US" altLang="ko-KR" sz="3000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sz="3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3BBF9A-081F-A45B-E74D-A7979660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837" y="2398884"/>
                <a:ext cx="12766040" cy="654410"/>
              </a:xfrm>
              <a:prstGeom prst="rect">
                <a:avLst/>
              </a:prstGeom>
              <a:blipFill>
                <a:blip r:embed="rId14"/>
                <a:stretch>
                  <a:fillRect l="-398" t="-1923" b="-3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2D95BE2-5012-948D-515A-779E70AA5A96}"/>
              </a:ext>
            </a:extLst>
          </p:cNvPr>
          <p:cNvSpPr txBox="1"/>
          <p:nvPr/>
        </p:nvSpPr>
        <p:spPr>
          <a:xfrm>
            <a:off x="2423160" y="1691197"/>
            <a:ext cx="3398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solidFill>
                  <a:schemeClr val="tx2">
                    <a:lumMod val="50000"/>
                  </a:schemeClr>
                </a:solidFill>
              </a:rPr>
              <a:t>• Logistic Regression</a:t>
            </a:r>
            <a:endParaRPr kumimoji="1" lang="ko-KR" altLang="en-US" sz="30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0" name="그룹 1016">
            <a:extLst>
              <a:ext uri="{FF2B5EF4-FFF2-40B4-BE49-F238E27FC236}">
                <a16:creationId xmlns:a16="http://schemas.microsoft.com/office/drawing/2014/main" id="{18BF1A24-C3A1-DDBD-192D-56587E258F9B}"/>
              </a:ext>
            </a:extLst>
          </p:cNvPr>
          <p:cNvGrpSpPr/>
          <p:nvPr/>
        </p:nvGrpSpPr>
        <p:grpSpPr>
          <a:xfrm>
            <a:off x="2037476" y="3619500"/>
            <a:ext cx="15484155" cy="1760430"/>
            <a:chOff x="1840569" y="1767267"/>
            <a:chExt cx="15496759" cy="2571429"/>
          </a:xfrm>
        </p:grpSpPr>
        <p:pic>
          <p:nvPicPr>
            <p:cNvPr id="41" name="Object 50">
              <a:extLst>
                <a:ext uri="{FF2B5EF4-FFF2-40B4-BE49-F238E27FC236}">
                  <a16:creationId xmlns:a16="http://schemas.microsoft.com/office/drawing/2014/main" id="{1F9DDA73-DCFA-B678-248C-2D5F8BF1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A89EF38-8188-5B8A-B15A-F29E24172EDD}"/>
              </a:ext>
            </a:extLst>
          </p:cNvPr>
          <p:cNvSpPr txBox="1"/>
          <p:nvPr/>
        </p:nvSpPr>
        <p:spPr>
          <a:xfrm>
            <a:off x="2442713" y="3716509"/>
            <a:ext cx="3790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solidFill>
                  <a:schemeClr val="tx2">
                    <a:lumMod val="50000"/>
                  </a:schemeClr>
                </a:solidFill>
              </a:rPr>
              <a:t>• odds </a:t>
            </a: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</a:rPr>
              <a:t>with Logistic Regression</a:t>
            </a:r>
            <a:endParaRPr kumimoji="1" lang="ko-KR" alt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7A8CED-FD98-960E-EB90-FD20076F30F5}"/>
                  </a:ext>
                </a:extLst>
              </p:cNvPr>
              <p:cNvSpPr txBox="1"/>
              <p:nvPr/>
            </p:nvSpPr>
            <p:spPr>
              <a:xfrm>
                <a:off x="2759837" y="4324077"/>
                <a:ext cx="5871672" cy="868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00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kumimoji="1" lang="en" altLang="ko-KR" sz="300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0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3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kumimoji="1" lang="en-US" altLang="ko-KR" sz="3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ko-KR" sz="3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kumimoji="1" lang="en-US" altLang="ko-KR" sz="30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R" sz="3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0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32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sz="32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32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32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ko-KR" altLang="en-US" sz="3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7A8CED-FD98-960E-EB90-FD20076F3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837" y="4324077"/>
                <a:ext cx="5871672" cy="868443"/>
              </a:xfrm>
              <a:prstGeom prst="rect">
                <a:avLst/>
              </a:prstGeom>
              <a:blipFill>
                <a:blip r:embed="rId15"/>
                <a:stretch>
                  <a:fillRect l="-1296" t="-2899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그룹 1016">
            <a:extLst>
              <a:ext uri="{FF2B5EF4-FFF2-40B4-BE49-F238E27FC236}">
                <a16:creationId xmlns:a16="http://schemas.microsoft.com/office/drawing/2014/main" id="{4EFEE0DB-408D-2810-11CB-2CB6C654F09F}"/>
              </a:ext>
            </a:extLst>
          </p:cNvPr>
          <p:cNvGrpSpPr/>
          <p:nvPr/>
        </p:nvGrpSpPr>
        <p:grpSpPr>
          <a:xfrm>
            <a:off x="2011880" y="5600700"/>
            <a:ext cx="15484155" cy="4126935"/>
            <a:chOff x="1840569" y="1767267"/>
            <a:chExt cx="15496759" cy="2571429"/>
          </a:xfrm>
        </p:grpSpPr>
        <p:pic>
          <p:nvPicPr>
            <p:cNvPr id="46" name="Object 50">
              <a:extLst>
                <a:ext uri="{FF2B5EF4-FFF2-40B4-BE49-F238E27FC236}">
                  <a16:creationId xmlns:a16="http://schemas.microsoft.com/office/drawing/2014/main" id="{0EE2E9CD-BEAA-466C-D5D8-270FDFDD0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09A1B03-2F69-F346-C915-272DE06D8A04}"/>
              </a:ext>
            </a:extLst>
          </p:cNvPr>
          <p:cNvSpPr txBox="1"/>
          <p:nvPr/>
        </p:nvSpPr>
        <p:spPr>
          <a:xfrm>
            <a:off x="2417117" y="5697710"/>
            <a:ext cx="4604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/>
              <a:t>• odds ratio </a:t>
            </a:r>
            <a:r>
              <a:rPr kumimoji="1" lang="en-US" altLang="ko-KR" sz="2000" dirty="0"/>
              <a:t>with Logistic Regression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DFBABA-3EDB-9B3F-5997-6F17F2E22DD9}"/>
                  </a:ext>
                </a:extLst>
              </p:cNvPr>
              <p:cNvSpPr txBox="1"/>
              <p:nvPr/>
            </p:nvSpPr>
            <p:spPr>
              <a:xfrm>
                <a:off x="2754244" y="6283362"/>
                <a:ext cx="12227450" cy="808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𝑟𝑎𝑡𝑖𝑜</m:t>
                    </m:r>
                  </m:oMath>
                </a14:m>
                <a:r>
                  <a:rPr kumimoji="1" lang="en-US" altLang="ko-KR" sz="3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 </m:t>
                        </m:r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+1,   </m:t>
                        </m:r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 </m:t>
                        </m:r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</a:rPr>
                              <m:t>+1)+ </m:t>
                            </m:r>
                            <m:r>
                              <a:rPr kumimoji="1"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kumimoji="1"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⋯+</m:t>
                            </m:r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kumimoji="1" lang="en-US" altLang="ko-KR" sz="3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3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3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kumimoji="1" lang="ko-KR" altLang="en-US" sz="3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DFBABA-3EDB-9B3F-5997-6F17F2E2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44" y="6283362"/>
                <a:ext cx="12227450" cy="808235"/>
              </a:xfrm>
              <a:prstGeom prst="rect">
                <a:avLst/>
              </a:prstGeom>
              <a:blipFill>
                <a:blip r:embed="rId16"/>
                <a:stretch>
                  <a:fillRect l="-1141" t="-1538" b="-1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4A81D8-F83B-22B6-F763-34560010B454}"/>
                  </a:ext>
                </a:extLst>
              </p:cNvPr>
              <p:cNvSpPr txBox="1"/>
              <p:nvPr/>
            </p:nvSpPr>
            <p:spPr>
              <a:xfrm>
                <a:off x="2736763" y="7722159"/>
                <a:ext cx="14275639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𝑟𝑎𝑡𝑖𝑜</m:t>
                    </m:r>
                  </m:oMath>
                </a14:m>
                <a:r>
                  <a:rPr kumimoji="1" lang="en-US" altLang="ko-KR" sz="3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kumimoji="1" lang="en-US" altLang="ko-KR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⟹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+1,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3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3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4A81D8-F83B-22B6-F763-34560010B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63" y="7722159"/>
                <a:ext cx="14275639" cy="483337"/>
              </a:xfrm>
              <a:prstGeom prst="rect">
                <a:avLst/>
              </a:prstGeom>
              <a:blipFill>
                <a:blip r:embed="rId17"/>
                <a:stretch>
                  <a:fillRect l="-978" t="-20513" r="-356" b="-4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30271E-4421-8438-935C-5B09FCEAFC06}"/>
                  </a:ext>
                </a:extLst>
              </p:cNvPr>
              <p:cNvSpPr txBox="1"/>
              <p:nvPr/>
            </p:nvSpPr>
            <p:spPr>
              <a:xfrm>
                <a:off x="2754244" y="8867286"/>
                <a:ext cx="14275639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ko-KR" sz="3000" i="1" smtClean="0">
                        <a:latin typeface="Cambria Math" panose="02040503050406030204" pitchFamily="18" charset="0"/>
                      </a:rPr>
                      <m:t>𝑟𝑎𝑡𝑖𝑜</m:t>
                    </m:r>
                  </m:oMath>
                </a14:m>
                <a:r>
                  <a:rPr kumimoji="1" lang="en-US" altLang="ko-KR" sz="3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ko-KR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kumimoji="1" lang="en-US" altLang="ko-KR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⟹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+1,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3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kumimoji="1" lang="en-US" altLang="ko-KR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 </m:t>
                    </m:r>
                    <m:sSub>
                      <m:sSubPr>
                        <m:ctrlP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3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30271E-4421-8438-935C-5B09FCEAF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44" y="8867286"/>
                <a:ext cx="14275639" cy="483337"/>
              </a:xfrm>
              <a:prstGeom prst="rect">
                <a:avLst/>
              </a:prstGeom>
              <a:blipFill>
                <a:blip r:embed="rId18"/>
                <a:stretch>
                  <a:fillRect l="-977" t="-17949" r="-266" b="-4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FD1C4B9C-636D-C78D-EB4D-83615296C0EA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" name="그림 9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950736EF-BDD9-BC4D-4D12-F10C7A5C5B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93" y="1714500"/>
            <a:ext cx="7821665" cy="7154779"/>
          </a:xfrm>
          <a:prstGeom prst="rect">
            <a:avLst/>
          </a:prstGeom>
        </p:spPr>
      </p:pic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0E1F22F1-0F5A-2AA1-3E78-AFD16C413DB6}"/>
              </a:ext>
            </a:extLst>
          </p:cNvPr>
          <p:cNvGrpSpPr/>
          <p:nvPr/>
        </p:nvGrpSpPr>
        <p:grpSpPr>
          <a:xfrm>
            <a:off x="1578443" y="1714500"/>
            <a:ext cx="7973812" cy="7154779"/>
            <a:chOff x="1840569" y="1767267"/>
            <a:chExt cx="15496759" cy="2571429"/>
          </a:xfrm>
        </p:grpSpPr>
        <p:pic>
          <p:nvPicPr>
            <p:cNvPr id="14" name="Object 50">
              <a:extLst>
                <a:ext uri="{FF2B5EF4-FFF2-40B4-BE49-F238E27FC236}">
                  <a16:creationId xmlns:a16="http://schemas.microsoft.com/office/drawing/2014/main" id="{BF2BC668-739A-DE5A-F5D4-918E2EAD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2023CCF-308D-0B73-84E0-A6415936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59117"/>
              </p:ext>
            </p:extLst>
          </p:nvPr>
        </p:nvGraphicFramePr>
        <p:xfrm>
          <a:off x="1806716" y="1994385"/>
          <a:ext cx="7493391" cy="6631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42">
                  <a:extLst>
                    <a:ext uri="{9D8B030D-6E8A-4147-A177-3AD203B41FA5}">
                      <a16:colId xmlns:a16="http://schemas.microsoft.com/office/drawing/2014/main" val="2964935418"/>
                    </a:ext>
                  </a:extLst>
                </a:gridCol>
                <a:gridCol w="1793828">
                  <a:extLst>
                    <a:ext uri="{9D8B030D-6E8A-4147-A177-3AD203B41FA5}">
                      <a16:colId xmlns:a16="http://schemas.microsoft.com/office/drawing/2014/main" val="3241639603"/>
                    </a:ext>
                  </a:extLst>
                </a:gridCol>
                <a:gridCol w="868251">
                  <a:extLst>
                    <a:ext uri="{9D8B030D-6E8A-4147-A177-3AD203B41FA5}">
                      <a16:colId xmlns:a16="http://schemas.microsoft.com/office/drawing/2014/main" val="3068622307"/>
                    </a:ext>
                  </a:extLst>
                </a:gridCol>
                <a:gridCol w="1793828">
                  <a:extLst>
                    <a:ext uri="{9D8B030D-6E8A-4147-A177-3AD203B41FA5}">
                      <a16:colId xmlns:a16="http://schemas.microsoft.com/office/drawing/2014/main" val="4192013060"/>
                    </a:ext>
                  </a:extLst>
                </a:gridCol>
                <a:gridCol w="1518742">
                  <a:extLst>
                    <a:ext uri="{9D8B030D-6E8A-4147-A177-3AD203B41FA5}">
                      <a16:colId xmlns:a16="http://schemas.microsoft.com/office/drawing/2014/main" val="350168537"/>
                    </a:ext>
                  </a:extLst>
                </a:gridCol>
              </a:tblGrid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coefficient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 키워드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 키워드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coefficient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49866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3.742602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편리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광고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4.317249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7003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3.522345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신선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문의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4.069475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25015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3.235206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빠름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업데이트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3.990138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9494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2.205911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할인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3.173528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48628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2.202054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환경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회원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2.854608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17547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2.040448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소량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누락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2.817954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03891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1.878170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다양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상담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2.613131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77429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1.863266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쿠폰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블랙리스트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2.503313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1554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1.648303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맛집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과대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2.390302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90813"/>
                  </a:ext>
                </a:extLst>
              </a:tr>
              <a:tr h="602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1.515842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샛별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지역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2.307424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80528"/>
                  </a:ext>
                </a:extLst>
              </a:tr>
            </a:tbl>
          </a:graphicData>
        </a:graphic>
      </p:graphicFrame>
      <p:grpSp>
        <p:nvGrpSpPr>
          <p:cNvPr id="16" name="그룹 1017">
            <a:extLst>
              <a:ext uri="{FF2B5EF4-FFF2-40B4-BE49-F238E27FC236}">
                <a16:creationId xmlns:a16="http://schemas.microsoft.com/office/drawing/2014/main" id="{30526C3A-80E0-FDA5-0065-D51DFC5803DE}"/>
              </a:ext>
            </a:extLst>
          </p:cNvPr>
          <p:cNvGrpSpPr/>
          <p:nvPr/>
        </p:nvGrpSpPr>
        <p:grpSpPr>
          <a:xfrm>
            <a:off x="5968764" y="5219700"/>
            <a:ext cx="7366236" cy="71429"/>
            <a:chOff x="5760571" y="5604189"/>
            <a:chExt cx="7366236" cy="71429"/>
          </a:xfrm>
        </p:grpSpPr>
        <p:pic>
          <p:nvPicPr>
            <p:cNvPr id="17" name="Object 53">
              <a:extLst>
                <a:ext uri="{FF2B5EF4-FFF2-40B4-BE49-F238E27FC236}">
                  <a16:creationId xmlns:a16="http://schemas.microsoft.com/office/drawing/2014/main" id="{53E4F41C-9185-051C-04AC-70D0D909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760571" y="5604189"/>
              <a:ext cx="7366236" cy="71429"/>
            </a:xfrm>
            <a:prstGeom prst="rect">
              <a:avLst/>
            </a:prstGeom>
          </p:spPr>
        </p:pic>
      </p:grpSp>
      <p:sp>
        <p:nvSpPr>
          <p:cNvPr id="22" name="Object 34">
            <a:extLst>
              <a:ext uri="{FF2B5EF4-FFF2-40B4-BE49-F238E27FC236}">
                <a16:creationId xmlns:a16="http://schemas.microsoft.com/office/drawing/2014/main" id="{952897B8-3E15-E4C3-96E9-EEB7BD5F8144}"/>
              </a:ext>
            </a:extLst>
          </p:cNvPr>
          <p:cNvSpPr txBox="1"/>
          <p:nvPr/>
        </p:nvSpPr>
        <p:spPr>
          <a:xfrm>
            <a:off x="6180129" y="9352176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 coefficient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56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FD1C4B9C-636D-C78D-EB4D-83615296C0EA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3EA88A01-92D6-D5A3-F55E-DECDB3682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650585"/>
            <a:ext cx="7772400" cy="5919910"/>
          </a:xfrm>
          <a:prstGeom prst="rect">
            <a:avLst/>
          </a:prstGeom>
        </p:spPr>
      </p:pic>
      <p:pic>
        <p:nvPicPr>
          <p:cNvPr id="10" name="그림 9" descr="스크린샷, 라인, 그래프, 보라색이(가) 표시된 사진&#10;&#10;자동 생성된 설명">
            <a:extLst>
              <a:ext uri="{FF2B5EF4-FFF2-40B4-BE49-F238E27FC236}">
                <a16:creationId xmlns:a16="http://schemas.microsoft.com/office/drawing/2014/main" id="{5EA68621-1586-0E64-3105-E268F61737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52590"/>
            <a:ext cx="7772400" cy="5919910"/>
          </a:xfrm>
          <a:prstGeom prst="rect">
            <a:avLst/>
          </a:prstGeom>
        </p:spPr>
      </p:pic>
      <p:grpSp>
        <p:nvGrpSpPr>
          <p:cNvPr id="13" name="그룹 1017">
            <a:extLst>
              <a:ext uri="{FF2B5EF4-FFF2-40B4-BE49-F238E27FC236}">
                <a16:creationId xmlns:a16="http://schemas.microsoft.com/office/drawing/2014/main" id="{BB8E04FA-B464-FABA-7E1D-EDDE5263C50F}"/>
              </a:ext>
            </a:extLst>
          </p:cNvPr>
          <p:cNvGrpSpPr/>
          <p:nvPr/>
        </p:nvGrpSpPr>
        <p:grpSpPr>
          <a:xfrm>
            <a:off x="5934281" y="5600700"/>
            <a:ext cx="7366236" cy="71429"/>
            <a:chOff x="5760571" y="5604189"/>
            <a:chExt cx="7366236" cy="71429"/>
          </a:xfrm>
        </p:grpSpPr>
        <p:pic>
          <p:nvPicPr>
            <p:cNvPr id="14" name="Object 53">
              <a:extLst>
                <a:ext uri="{FF2B5EF4-FFF2-40B4-BE49-F238E27FC236}">
                  <a16:creationId xmlns:a16="http://schemas.microsoft.com/office/drawing/2014/main" id="{31E579BB-7927-E02C-FEBE-36327E2D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760571" y="5604189"/>
              <a:ext cx="7366236" cy="71429"/>
            </a:xfrm>
            <a:prstGeom prst="rect">
              <a:avLst/>
            </a:prstGeom>
          </p:spPr>
        </p:pic>
      </p:grpSp>
      <p:sp>
        <p:nvSpPr>
          <p:cNvPr id="16" name="Object 34">
            <a:extLst>
              <a:ext uri="{FF2B5EF4-FFF2-40B4-BE49-F238E27FC236}">
                <a16:creationId xmlns:a16="http://schemas.microsoft.com/office/drawing/2014/main" id="{93534CBA-C462-4161-ED94-32075B112270}"/>
              </a:ext>
            </a:extLst>
          </p:cNvPr>
          <p:cNvSpPr txBox="1"/>
          <p:nvPr/>
        </p:nvSpPr>
        <p:spPr>
          <a:xfrm>
            <a:off x="2155750" y="8821348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 키워드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odds_ratio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Object 34">
            <a:extLst>
              <a:ext uri="{FF2B5EF4-FFF2-40B4-BE49-F238E27FC236}">
                <a16:creationId xmlns:a16="http://schemas.microsoft.com/office/drawing/2014/main" id="{143C27BE-D68F-2F4D-4C2F-B5F16DA592B0}"/>
              </a:ext>
            </a:extLst>
          </p:cNvPr>
          <p:cNvSpPr txBox="1"/>
          <p:nvPr/>
        </p:nvSpPr>
        <p:spPr>
          <a:xfrm>
            <a:off x="10386939" y="8820346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 키워드 </a:t>
            </a:r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odds_ratio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27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981405"/>
            <a:ext cx="352332" cy="352332"/>
            <a:chOff x="1287122" y="5981405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63306" y="5582137"/>
            <a:ext cx="7366236" cy="71429"/>
            <a:chOff x="5760571" y="5604189"/>
            <a:chExt cx="7366236" cy="7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760571" y="5604189"/>
              <a:ext cx="7366236" cy="7142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워드클라우드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13" name="그림 1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A403A847-C878-6B1F-3ED3-3862C7DE47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11211" y="2344944"/>
            <a:ext cx="6068598" cy="6049394"/>
          </a:xfrm>
          <a:prstGeom prst="rect">
            <a:avLst/>
          </a:prstGeom>
        </p:spPr>
      </p:pic>
      <p:pic>
        <p:nvPicPr>
          <p:cNvPr id="14" name="그림 13" descr="텍스트, 폰트, 타이포그래피, 그래픽이(가) 표시된 사진&#10;&#10;자동 생성된 설명">
            <a:extLst>
              <a:ext uri="{FF2B5EF4-FFF2-40B4-BE49-F238E27FC236}">
                <a16:creationId xmlns:a16="http://schemas.microsoft.com/office/drawing/2014/main" id="{D8382DFB-D2DA-392F-1E5B-56CFBE29B44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07596" y="2368043"/>
            <a:ext cx="5959230" cy="6026295"/>
          </a:xfrm>
          <a:prstGeom prst="rect">
            <a:avLst/>
          </a:prstGeom>
        </p:spPr>
      </p:pic>
      <p:sp>
        <p:nvSpPr>
          <p:cNvPr id="16" name="Object 55">
            <a:extLst>
              <a:ext uri="{FF2B5EF4-FFF2-40B4-BE49-F238E27FC236}">
                <a16:creationId xmlns:a16="http://schemas.microsoft.com/office/drawing/2014/main" id="{9DB740C5-7041-7094-BA4A-F277D7DE5DCF}"/>
              </a:ext>
            </a:extLst>
          </p:cNvPr>
          <p:cNvSpPr txBox="1"/>
          <p:nvPr/>
        </p:nvSpPr>
        <p:spPr>
          <a:xfrm>
            <a:off x="2739370" y="8575823"/>
            <a:ext cx="586070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100" dirty="0" err="1">
                <a:solidFill>
                  <a:srgbClr val="3A4CA8"/>
                </a:solidFill>
                <a:latin typeface="JejuGothic" pitchFamily="34" charset="0"/>
              </a:rPr>
              <a:t>긍정</a:t>
            </a:r>
            <a:r>
              <a:rPr lang="en-US" altLang="ko-KR" sz="2200" kern="0" spc="100" dirty="0">
                <a:solidFill>
                  <a:srgbClr val="3A4CA8"/>
                </a:solidFill>
                <a:latin typeface="JejuGothic" pitchFamily="34" charset="0"/>
              </a:rPr>
              <a:t>(1)</a:t>
            </a:r>
            <a:r>
              <a:rPr lang="ko-KR" altLang="en-US" sz="2200" kern="0" spc="100" dirty="0">
                <a:solidFill>
                  <a:srgbClr val="3A4CA8"/>
                </a:solidFill>
                <a:latin typeface="JejuGothic" pitchFamily="34" charset="0"/>
              </a:rPr>
              <a:t>로 분류된 리뷰의 </a:t>
            </a:r>
            <a:r>
              <a:rPr lang="ko-KR" altLang="en-US" sz="2200" kern="0" spc="100" dirty="0" err="1">
                <a:solidFill>
                  <a:srgbClr val="3A4CA8"/>
                </a:solidFill>
                <a:latin typeface="JejuGothic" pitchFamily="34" charset="0"/>
              </a:rPr>
              <a:t>워드클라우드</a:t>
            </a:r>
            <a:endParaRPr lang="en-US" dirty="0"/>
          </a:p>
        </p:txBody>
      </p:sp>
      <p:sp>
        <p:nvSpPr>
          <p:cNvPr id="17" name="Object 55">
            <a:extLst>
              <a:ext uri="{FF2B5EF4-FFF2-40B4-BE49-F238E27FC236}">
                <a16:creationId xmlns:a16="http://schemas.microsoft.com/office/drawing/2014/main" id="{0181C3FA-5D10-C7E1-D72D-C1B30528ACEC}"/>
              </a:ext>
            </a:extLst>
          </p:cNvPr>
          <p:cNvSpPr txBox="1"/>
          <p:nvPr/>
        </p:nvSpPr>
        <p:spPr>
          <a:xfrm>
            <a:off x="10916986" y="8571512"/>
            <a:ext cx="586070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JejuGothic" pitchFamily="34" charset="0"/>
              </a:rPr>
              <a:t>부정</a:t>
            </a:r>
            <a:r>
              <a:rPr lang="en-US" altLang="ko-KR" sz="2200" kern="0" spc="100" dirty="0">
                <a:solidFill>
                  <a:srgbClr val="3A4CA8"/>
                </a:solidFill>
                <a:latin typeface="JejuGothic" pitchFamily="34" charset="0"/>
              </a:rPr>
              <a:t>(0)</a:t>
            </a:r>
            <a:r>
              <a:rPr lang="ko-KR" altLang="en-US" sz="2200" kern="0" spc="100" dirty="0" err="1">
                <a:solidFill>
                  <a:srgbClr val="3A4CA8"/>
                </a:solidFill>
                <a:latin typeface="JejuGothic" pitchFamily="34" charset="0"/>
              </a:rPr>
              <a:t>으로</a:t>
            </a:r>
            <a:r>
              <a:rPr lang="ko-KR" altLang="en-US" sz="2200" kern="0" spc="100" dirty="0">
                <a:solidFill>
                  <a:srgbClr val="3A4CA8"/>
                </a:solidFill>
                <a:latin typeface="JejuGothic" pitchFamily="34" charset="0"/>
              </a:rPr>
              <a:t> 분류된 리뷰의 </a:t>
            </a:r>
            <a:r>
              <a:rPr lang="ko-KR" altLang="en-US" sz="2200" kern="0" spc="100" dirty="0" err="1">
                <a:solidFill>
                  <a:srgbClr val="3A4CA8"/>
                </a:solidFill>
                <a:latin typeface="JejuGothic" pitchFamily="34" charset="0"/>
              </a:rPr>
              <a:t>워드클라우드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981405"/>
            <a:ext cx="352332" cy="352332"/>
            <a:chOff x="1287122" y="5981405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25" y="3347298"/>
            <a:ext cx="584245" cy="584245"/>
            <a:chOff x="636525" y="3347298"/>
            <a:chExt cx="584245" cy="5842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3347298"/>
              <a:ext cx="584245" cy="584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525" y="5876761"/>
            <a:ext cx="584245" cy="584245"/>
            <a:chOff x="636525" y="5876761"/>
            <a:chExt cx="584245" cy="5842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525" y="5876761"/>
              <a:ext cx="584245" cy="584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525" y="4190452"/>
            <a:ext cx="584245" cy="584245"/>
            <a:chOff x="636525" y="4190452"/>
            <a:chExt cx="584245" cy="5842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4190452"/>
              <a:ext cx="584245" cy="584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6525" y="5033607"/>
            <a:ext cx="584245" cy="584245"/>
            <a:chOff x="636525" y="5033607"/>
            <a:chExt cx="584245" cy="5842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25" y="5033607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553" y="3393099"/>
            <a:ext cx="476190" cy="476190"/>
            <a:chOff x="690553" y="3393099"/>
            <a:chExt cx="476190" cy="4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553" y="3393099"/>
              <a:ext cx="476190" cy="4761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0553" y="5910697"/>
            <a:ext cx="476190" cy="476190"/>
            <a:chOff x="690553" y="5910697"/>
            <a:chExt cx="476190" cy="4761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553" y="5910697"/>
              <a:ext cx="476190" cy="4761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0553" y="5082540"/>
            <a:ext cx="476190" cy="476190"/>
            <a:chOff x="690553" y="5082540"/>
            <a:chExt cx="476190" cy="476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53" y="5082540"/>
              <a:ext cx="476190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0553" y="4232298"/>
            <a:ext cx="476190" cy="476190"/>
            <a:chOff x="690553" y="4232298"/>
            <a:chExt cx="476190" cy="476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553" y="423229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63306" y="5582137"/>
            <a:ext cx="7366236" cy="71429"/>
            <a:chOff x="5760571" y="5604189"/>
            <a:chExt cx="7366236" cy="7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760571" y="5604189"/>
              <a:ext cx="7366236" cy="71429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2" name="그림 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C6D0662-05AB-7BB7-AB57-A017D627EF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980" y="2991541"/>
            <a:ext cx="7348063" cy="4756201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C87B85A-87F7-C9D8-63DF-BA2FEA91088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98" y="2991541"/>
            <a:ext cx="7642674" cy="4752702"/>
          </a:xfrm>
          <a:prstGeom prst="rect">
            <a:avLst/>
          </a:prstGeom>
        </p:spPr>
      </p:pic>
      <p:sp>
        <p:nvSpPr>
          <p:cNvPr id="9" name="Object 64">
            <a:extLst>
              <a:ext uri="{FF2B5EF4-FFF2-40B4-BE49-F238E27FC236}">
                <a16:creationId xmlns:a16="http://schemas.microsoft.com/office/drawing/2014/main" id="{C8A71256-9811-AC5C-6574-39DC23F67FEF}"/>
              </a:ext>
            </a:extLst>
          </p:cNvPr>
          <p:cNvSpPr txBox="1"/>
          <p:nvPr/>
        </p:nvSpPr>
        <p:spPr>
          <a:xfrm>
            <a:off x="1111028" y="8044680"/>
            <a:ext cx="86535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Positive_coefficient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키워드로 생성된 긍정리뷰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Object 64">
            <a:extLst>
              <a:ext uri="{FF2B5EF4-FFF2-40B4-BE49-F238E27FC236}">
                <a16:creationId xmlns:a16="http://schemas.microsoft.com/office/drawing/2014/main" id="{E55E7716-3464-1410-3A2F-4CE93250EDD6}"/>
              </a:ext>
            </a:extLst>
          </p:cNvPr>
          <p:cNvSpPr txBox="1"/>
          <p:nvPr/>
        </p:nvSpPr>
        <p:spPr>
          <a:xfrm>
            <a:off x="9710709" y="8044680"/>
            <a:ext cx="86535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Negative_coefficient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키워드로 생성된 부정리뷰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161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9069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Random Forest with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778CA997-F5C0-C16B-25A1-86C8C9C664CF}"/>
              </a:ext>
            </a:extLst>
          </p:cNvPr>
          <p:cNvGrpSpPr/>
          <p:nvPr/>
        </p:nvGrpSpPr>
        <p:grpSpPr>
          <a:xfrm>
            <a:off x="2667000" y="1746623"/>
            <a:ext cx="13944600" cy="2133600"/>
            <a:chOff x="1840569" y="1767267"/>
            <a:chExt cx="15496759" cy="2571429"/>
          </a:xfrm>
        </p:grpSpPr>
        <p:pic>
          <p:nvPicPr>
            <p:cNvPr id="17" name="Object 50">
              <a:extLst>
                <a:ext uri="{FF2B5EF4-FFF2-40B4-BE49-F238E27FC236}">
                  <a16:creationId xmlns:a16="http://schemas.microsoft.com/office/drawing/2014/main" id="{E593B1AD-C161-C2D0-25B3-7058BBB7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70EF8381-BA5E-C7AF-221A-AEE6B7B9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12417"/>
              </p:ext>
            </p:extLst>
          </p:nvPr>
        </p:nvGraphicFramePr>
        <p:xfrm>
          <a:off x="3135509" y="2186051"/>
          <a:ext cx="12942693" cy="11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4266">
                  <a:extLst>
                    <a:ext uri="{9D8B030D-6E8A-4147-A177-3AD203B41FA5}">
                      <a16:colId xmlns:a16="http://schemas.microsoft.com/office/drawing/2014/main" val="1226898494"/>
                    </a:ext>
                  </a:extLst>
                </a:gridCol>
                <a:gridCol w="1899739">
                  <a:extLst>
                    <a:ext uri="{9D8B030D-6E8A-4147-A177-3AD203B41FA5}">
                      <a16:colId xmlns:a16="http://schemas.microsoft.com/office/drawing/2014/main" val="3327253384"/>
                    </a:ext>
                  </a:extLst>
                </a:gridCol>
                <a:gridCol w="1899739">
                  <a:extLst>
                    <a:ext uri="{9D8B030D-6E8A-4147-A177-3AD203B41FA5}">
                      <a16:colId xmlns:a16="http://schemas.microsoft.com/office/drawing/2014/main" val="491920480"/>
                    </a:ext>
                  </a:extLst>
                </a:gridCol>
                <a:gridCol w="1431148">
                  <a:extLst>
                    <a:ext uri="{9D8B030D-6E8A-4147-A177-3AD203B41FA5}">
                      <a16:colId xmlns:a16="http://schemas.microsoft.com/office/drawing/2014/main" val="3923778465"/>
                    </a:ext>
                  </a:extLst>
                </a:gridCol>
                <a:gridCol w="1039357">
                  <a:extLst>
                    <a:ext uri="{9D8B030D-6E8A-4147-A177-3AD203B41FA5}">
                      <a16:colId xmlns:a16="http://schemas.microsoft.com/office/drawing/2014/main" val="1594040737"/>
                    </a:ext>
                  </a:extLst>
                </a:gridCol>
                <a:gridCol w="2308444">
                  <a:extLst>
                    <a:ext uri="{9D8B030D-6E8A-4147-A177-3AD203B41FA5}">
                      <a16:colId xmlns:a16="http://schemas.microsoft.com/office/drawing/2014/main" val="2454174651"/>
                    </a:ext>
                  </a:extLst>
                </a:gridCol>
              </a:tblGrid>
              <a:tr h="580386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accuracy of 1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of 0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f1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/>
                        <a:t>Roc_auc_score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17390"/>
                  </a:ext>
                </a:extLst>
              </a:tr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Random Forest with </a:t>
                      </a:r>
                      <a:r>
                        <a:rPr lang="ko-KR" altLang="en-US" sz="2200" dirty="0"/>
                        <a:t>새로운 리뷰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0.95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0.60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/>
                        <a:t>0.88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0.92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0.82</a:t>
                      </a:r>
                      <a:endParaRPr lang="ko-KR" altLang="en-US" sz="2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139684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A13E38F-8B22-0AEE-2603-D7305FB67BFA}"/>
              </a:ext>
            </a:extLst>
          </p:cNvPr>
          <p:cNvSpPr txBox="1"/>
          <p:nvPr/>
        </p:nvSpPr>
        <p:spPr>
          <a:xfrm>
            <a:off x="6046115" y="3931479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평가지표</a:t>
            </a:r>
          </a:p>
        </p:txBody>
      </p:sp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6F0461DC-C9D6-C01E-91A7-F66D89F76B1E}"/>
              </a:ext>
            </a:extLst>
          </p:cNvPr>
          <p:cNvGrpSpPr/>
          <p:nvPr/>
        </p:nvGrpSpPr>
        <p:grpSpPr>
          <a:xfrm>
            <a:off x="6781800" y="4838699"/>
            <a:ext cx="5638799" cy="4114801"/>
            <a:chOff x="1840569" y="1767267"/>
            <a:chExt cx="15496759" cy="2571429"/>
          </a:xfrm>
        </p:grpSpPr>
        <p:pic>
          <p:nvPicPr>
            <p:cNvPr id="16" name="Object 50">
              <a:extLst>
                <a:ext uri="{FF2B5EF4-FFF2-40B4-BE49-F238E27FC236}">
                  <a16:creationId xmlns:a16="http://schemas.microsoft.com/office/drawing/2014/main" id="{50A392C1-7689-A3FA-119D-80DCBF7D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B42F9B-3D0D-2B92-B909-1EB81A95A116}"/>
              </a:ext>
            </a:extLst>
          </p:cNvPr>
          <p:cNvSpPr txBox="1"/>
          <p:nvPr/>
        </p:nvSpPr>
        <p:spPr>
          <a:xfrm>
            <a:off x="6115090" y="9025271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Confusion matrix for Random Forest</a:t>
            </a:r>
            <a:endParaRPr lang="ko-KR" altLang="en-US" sz="2200" kern="0" spc="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220460F-B952-18E4-424B-C2C1FBDD9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16014"/>
              </p:ext>
            </p:extLst>
          </p:nvPr>
        </p:nvGraphicFramePr>
        <p:xfrm>
          <a:off x="7277100" y="5268971"/>
          <a:ext cx="4724400" cy="3267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654">
                  <a:extLst>
                    <a:ext uri="{9D8B030D-6E8A-4147-A177-3AD203B41FA5}">
                      <a16:colId xmlns:a16="http://schemas.microsoft.com/office/drawing/2014/main" val="1542476441"/>
                    </a:ext>
                  </a:extLst>
                </a:gridCol>
                <a:gridCol w="1887873">
                  <a:extLst>
                    <a:ext uri="{9D8B030D-6E8A-4147-A177-3AD203B41FA5}">
                      <a16:colId xmlns:a16="http://schemas.microsoft.com/office/drawing/2014/main" val="2253997488"/>
                    </a:ext>
                  </a:extLst>
                </a:gridCol>
                <a:gridCol w="1887873">
                  <a:extLst>
                    <a:ext uri="{9D8B030D-6E8A-4147-A177-3AD203B41FA5}">
                      <a16:colId xmlns:a16="http://schemas.microsoft.com/office/drawing/2014/main" val="1764116897"/>
                    </a:ext>
                  </a:extLst>
                </a:gridCol>
              </a:tblGrid>
              <a:tr h="79267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72960"/>
                  </a:ext>
                </a:extLst>
              </a:tr>
              <a:tr h="1237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1208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792</a:t>
                      </a:r>
                      <a:endParaRPr lang="ko-KR" altLang="en-US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250561078"/>
                  </a:ext>
                </a:extLst>
              </a:tr>
              <a:tr h="1237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435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7565</a:t>
                      </a:r>
                      <a:endParaRPr lang="ko-KR" altLang="en-US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9928665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557532-56D0-A1FE-62E5-0855C2500E51}"/>
              </a:ext>
            </a:extLst>
          </p:cNvPr>
          <p:cNvSpPr txBox="1"/>
          <p:nvPr/>
        </p:nvSpPr>
        <p:spPr>
          <a:xfrm rot="16200000">
            <a:off x="5504565" y="6818771"/>
            <a:ext cx="3049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kern="0" spc="1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Actual</a:t>
            </a:r>
            <a:endParaRPr lang="ko-KR" altLang="en-US" sz="2200" b="1" kern="0" spc="1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A6F43-8DF3-454F-766D-AD3789BF1DE5}"/>
              </a:ext>
            </a:extLst>
          </p:cNvPr>
          <p:cNvSpPr txBox="1"/>
          <p:nvPr/>
        </p:nvSpPr>
        <p:spPr>
          <a:xfrm>
            <a:off x="8508165" y="4863874"/>
            <a:ext cx="3049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kern="0" spc="1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</a:t>
            </a:r>
            <a:endParaRPr lang="ko-KR" altLang="en-US" sz="2200" b="1" kern="0" spc="1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93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9069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Naïve Bayes with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778CA997-F5C0-C16B-25A1-86C8C9C664CF}"/>
              </a:ext>
            </a:extLst>
          </p:cNvPr>
          <p:cNvGrpSpPr/>
          <p:nvPr/>
        </p:nvGrpSpPr>
        <p:grpSpPr>
          <a:xfrm>
            <a:off x="2667000" y="1746623"/>
            <a:ext cx="13944600" cy="2133600"/>
            <a:chOff x="1840569" y="1767267"/>
            <a:chExt cx="15496759" cy="2571429"/>
          </a:xfrm>
        </p:grpSpPr>
        <p:pic>
          <p:nvPicPr>
            <p:cNvPr id="17" name="Object 50">
              <a:extLst>
                <a:ext uri="{FF2B5EF4-FFF2-40B4-BE49-F238E27FC236}">
                  <a16:creationId xmlns:a16="http://schemas.microsoft.com/office/drawing/2014/main" id="{E593B1AD-C161-C2D0-25B3-7058BBB7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70EF8381-BA5E-C7AF-221A-AEE6B7B9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4456"/>
              </p:ext>
            </p:extLst>
          </p:nvPr>
        </p:nvGraphicFramePr>
        <p:xfrm>
          <a:off x="3135509" y="2186051"/>
          <a:ext cx="12942693" cy="11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64266">
                  <a:extLst>
                    <a:ext uri="{9D8B030D-6E8A-4147-A177-3AD203B41FA5}">
                      <a16:colId xmlns:a16="http://schemas.microsoft.com/office/drawing/2014/main" val="1226898494"/>
                    </a:ext>
                  </a:extLst>
                </a:gridCol>
                <a:gridCol w="1899739">
                  <a:extLst>
                    <a:ext uri="{9D8B030D-6E8A-4147-A177-3AD203B41FA5}">
                      <a16:colId xmlns:a16="http://schemas.microsoft.com/office/drawing/2014/main" val="3327253384"/>
                    </a:ext>
                  </a:extLst>
                </a:gridCol>
                <a:gridCol w="1899739">
                  <a:extLst>
                    <a:ext uri="{9D8B030D-6E8A-4147-A177-3AD203B41FA5}">
                      <a16:colId xmlns:a16="http://schemas.microsoft.com/office/drawing/2014/main" val="491920480"/>
                    </a:ext>
                  </a:extLst>
                </a:gridCol>
                <a:gridCol w="1431148">
                  <a:extLst>
                    <a:ext uri="{9D8B030D-6E8A-4147-A177-3AD203B41FA5}">
                      <a16:colId xmlns:a16="http://schemas.microsoft.com/office/drawing/2014/main" val="3923778465"/>
                    </a:ext>
                  </a:extLst>
                </a:gridCol>
                <a:gridCol w="1039357">
                  <a:extLst>
                    <a:ext uri="{9D8B030D-6E8A-4147-A177-3AD203B41FA5}">
                      <a16:colId xmlns:a16="http://schemas.microsoft.com/office/drawing/2014/main" val="1594040737"/>
                    </a:ext>
                  </a:extLst>
                </a:gridCol>
                <a:gridCol w="2308444">
                  <a:extLst>
                    <a:ext uri="{9D8B030D-6E8A-4147-A177-3AD203B41FA5}">
                      <a16:colId xmlns:a16="http://schemas.microsoft.com/office/drawing/2014/main" val="2454174651"/>
                    </a:ext>
                  </a:extLst>
                </a:gridCol>
              </a:tblGrid>
              <a:tr h="580386">
                <a:tc>
                  <a:txBody>
                    <a:bodyPr/>
                    <a:lstStyle/>
                    <a:p>
                      <a:pPr algn="ctr" latinLnBrk="1"/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accuracy of 1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of 0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f1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/>
                        <a:t>Roc_auc_score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17390"/>
                  </a:ext>
                </a:extLst>
              </a:tr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Naïve Bayes with </a:t>
                      </a:r>
                      <a:r>
                        <a:rPr lang="ko-KR" altLang="en-US" sz="2200" dirty="0"/>
                        <a:t>새로운 리뷰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0.65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1.0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/>
                        <a:t>0.85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0.89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0.91</a:t>
                      </a:r>
                      <a:endParaRPr lang="ko-KR" altLang="en-US" sz="2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139684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96B52B-A29E-BD51-C7B5-3BAADF305628}"/>
              </a:ext>
            </a:extLst>
          </p:cNvPr>
          <p:cNvSpPr txBox="1"/>
          <p:nvPr/>
        </p:nvSpPr>
        <p:spPr>
          <a:xfrm>
            <a:off x="6046115" y="3931479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평가지표</a:t>
            </a:r>
          </a:p>
        </p:txBody>
      </p:sp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A4DBCF87-A6DA-23C3-A4FC-AF4E2FE7820A}"/>
              </a:ext>
            </a:extLst>
          </p:cNvPr>
          <p:cNvGrpSpPr/>
          <p:nvPr/>
        </p:nvGrpSpPr>
        <p:grpSpPr>
          <a:xfrm>
            <a:off x="6781800" y="4838699"/>
            <a:ext cx="5638799" cy="4114801"/>
            <a:chOff x="1840569" y="1767267"/>
            <a:chExt cx="15496759" cy="2571429"/>
          </a:xfrm>
        </p:grpSpPr>
        <p:pic>
          <p:nvPicPr>
            <p:cNvPr id="16" name="Object 50">
              <a:extLst>
                <a:ext uri="{FF2B5EF4-FFF2-40B4-BE49-F238E27FC236}">
                  <a16:creationId xmlns:a16="http://schemas.microsoft.com/office/drawing/2014/main" id="{764CE6E0-9357-1478-319F-0894FB68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220460F-B952-18E4-424B-C2C1FBDD9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24757"/>
              </p:ext>
            </p:extLst>
          </p:nvPr>
        </p:nvGraphicFramePr>
        <p:xfrm>
          <a:off x="7467600" y="5298349"/>
          <a:ext cx="4338890" cy="3267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244">
                  <a:extLst>
                    <a:ext uri="{9D8B030D-6E8A-4147-A177-3AD203B41FA5}">
                      <a16:colId xmlns:a16="http://schemas.microsoft.com/office/drawing/2014/main" val="1542476441"/>
                    </a:ext>
                  </a:extLst>
                </a:gridCol>
                <a:gridCol w="1733823">
                  <a:extLst>
                    <a:ext uri="{9D8B030D-6E8A-4147-A177-3AD203B41FA5}">
                      <a16:colId xmlns:a16="http://schemas.microsoft.com/office/drawing/2014/main" val="2253997488"/>
                    </a:ext>
                  </a:extLst>
                </a:gridCol>
                <a:gridCol w="1733823">
                  <a:extLst>
                    <a:ext uri="{9D8B030D-6E8A-4147-A177-3AD203B41FA5}">
                      <a16:colId xmlns:a16="http://schemas.microsoft.com/office/drawing/2014/main" val="1764116897"/>
                    </a:ext>
                  </a:extLst>
                </a:gridCol>
              </a:tblGrid>
              <a:tr h="79267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72960"/>
                  </a:ext>
                </a:extLst>
              </a:tr>
              <a:tr h="1237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2000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250561078"/>
                  </a:ext>
                </a:extLst>
              </a:tr>
              <a:tr h="1237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1476</a:t>
                      </a:r>
                      <a:endParaRPr lang="ko-KR" altLang="en-US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6524</a:t>
                      </a:r>
                      <a:endParaRPr lang="ko-KR" altLang="en-US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9928665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2D0BCC-09FD-7D25-6E21-317A8368B43F}"/>
              </a:ext>
            </a:extLst>
          </p:cNvPr>
          <p:cNvSpPr txBox="1"/>
          <p:nvPr/>
        </p:nvSpPr>
        <p:spPr>
          <a:xfrm>
            <a:off x="6115090" y="9025271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Confusion matrix for Naïve Bayes</a:t>
            </a:r>
            <a:endParaRPr lang="ko-KR" altLang="en-US" sz="2200" kern="0" spc="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925DD-7856-8FE9-7EF3-F649D7404889}"/>
              </a:ext>
            </a:extLst>
          </p:cNvPr>
          <p:cNvSpPr txBox="1"/>
          <p:nvPr/>
        </p:nvSpPr>
        <p:spPr>
          <a:xfrm rot="16200000">
            <a:off x="5504565" y="6818771"/>
            <a:ext cx="3049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kern="0" spc="1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Actual</a:t>
            </a:r>
            <a:endParaRPr lang="ko-KR" altLang="en-US" sz="2200" b="1" kern="0" spc="1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D1FE1-50FC-6976-079D-4687C65F00BC}"/>
              </a:ext>
            </a:extLst>
          </p:cNvPr>
          <p:cNvSpPr txBox="1"/>
          <p:nvPr/>
        </p:nvSpPr>
        <p:spPr>
          <a:xfrm>
            <a:off x="8508165" y="4863874"/>
            <a:ext cx="3049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kern="0" spc="1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Predicted</a:t>
            </a:r>
            <a:endParaRPr lang="ko-KR" altLang="en-US" sz="2200" b="1" kern="0" spc="1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56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9069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Naïve Bayes with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2CDAC-E8AC-4A07-238E-ADDEA9677F5F}"/>
              </a:ext>
            </a:extLst>
          </p:cNvPr>
          <p:cNvSpPr txBox="1"/>
          <p:nvPr/>
        </p:nvSpPr>
        <p:spPr>
          <a:xfrm>
            <a:off x="1866542" y="9208413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Top10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키워드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for Naïve Bayes</a:t>
            </a:r>
            <a:endParaRPr lang="ko-KR" altLang="en-US" sz="2200" kern="0" spc="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8ABB9-A4B0-C6BA-4E29-EAB21EDAB3CD}"/>
              </a:ext>
            </a:extLst>
          </p:cNvPr>
          <p:cNvSpPr txBox="1"/>
          <p:nvPr/>
        </p:nvSpPr>
        <p:spPr>
          <a:xfrm>
            <a:off x="9889539" y="9208413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22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하려는데</a:t>
            </a:r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 </a:t>
            </a:r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들어간 실제 리뷰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E7BEDA-EB4E-4B7F-1061-26414E9BD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6626" y="2524115"/>
            <a:ext cx="8764037" cy="6026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1016">
            <a:extLst>
              <a:ext uri="{FF2B5EF4-FFF2-40B4-BE49-F238E27FC236}">
                <a16:creationId xmlns:a16="http://schemas.microsoft.com/office/drawing/2014/main" id="{0885888D-C9F0-5720-58EB-13E050E77762}"/>
              </a:ext>
            </a:extLst>
          </p:cNvPr>
          <p:cNvGrpSpPr/>
          <p:nvPr/>
        </p:nvGrpSpPr>
        <p:grpSpPr>
          <a:xfrm>
            <a:off x="1863133" y="2030795"/>
            <a:ext cx="6657775" cy="7010400"/>
            <a:chOff x="1840569" y="1767267"/>
            <a:chExt cx="15496759" cy="2571429"/>
          </a:xfrm>
        </p:grpSpPr>
        <p:pic>
          <p:nvPicPr>
            <p:cNvPr id="20" name="Object 50">
              <a:extLst>
                <a:ext uri="{FF2B5EF4-FFF2-40B4-BE49-F238E27FC236}">
                  <a16:creationId xmlns:a16="http://schemas.microsoft.com/office/drawing/2014/main" id="{46510559-6550-2B38-90C1-50E5BB5F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FD99DDBD-77EA-86BE-028F-C5CDC65D8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909"/>
              </p:ext>
            </p:extLst>
          </p:nvPr>
        </p:nvGraphicFramePr>
        <p:xfrm>
          <a:off x="2251814" y="2392778"/>
          <a:ext cx="5898015" cy="6188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947">
                  <a:extLst>
                    <a:ext uri="{9D8B030D-6E8A-4147-A177-3AD203B41FA5}">
                      <a16:colId xmlns:a16="http://schemas.microsoft.com/office/drawing/2014/main" val="1226898494"/>
                    </a:ext>
                  </a:extLst>
                </a:gridCol>
                <a:gridCol w="2221534">
                  <a:extLst>
                    <a:ext uri="{9D8B030D-6E8A-4147-A177-3AD203B41FA5}">
                      <a16:colId xmlns:a16="http://schemas.microsoft.com/office/drawing/2014/main" val="3327253384"/>
                    </a:ext>
                  </a:extLst>
                </a:gridCol>
                <a:gridCol w="2221534">
                  <a:extLst>
                    <a:ext uri="{9D8B030D-6E8A-4147-A177-3AD203B41FA5}">
                      <a16:colId xmlns:a16="http://schemas.microsoft.com/office/drawing/2014/main" val="491920480"/>
                    </a:ext>
                  </a:extLst>
                </a:gridCol>
              </a:tblGrid>
              <a:tr h="653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부정으로 </a:t>
                      </a:r>
                      <a:endParaRPr lang="en-US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판단할 가능성 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긍정으로 </a:t>
                      </a:r>
                      <a:endParaRPr lang="en-US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판단할 가능성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17390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하려는데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93.8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13968419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담아도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91.1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296318893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오류로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91.1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468753749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아닌가요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74.8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078891389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넘게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72.1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644957608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했는데도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63.9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622598117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나와요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58.5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4131779220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로그아웃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57.9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459680038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뜨네요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53.0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28857855"/>
                  </a:ext>
                </a:extLst>
              </a:tr>
              <a:tr h="542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없다고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50.7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1.0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83094002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823E4A2-57B1-CD8D-4DD9-EA17A12DC180}"/>
              </a:ext>
            </a:extLst>
          </p:cNvPr>
          <p:cNvSpPr/>
          <p:nvPr/>
        </p:nvSpPr>
        <p:spPr>
          <a:xfrm>
            <a:off x="16817073" y="2505978"/>
            <a:ext cx="785127" cy="5990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0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0F42502-2EB0-E861-19EA-0BE1953C04BD}"/>
              </a:ext>
            </a:extLst>
          </p:cNvPr>
          <p:cNvGrpSpPr/>
          <p:nvPr/>
        </p:nvGrpSpPr>
        <p:grpSpPr>
          <a:xfrm>
            <a:off x="1866542" y="3210463"/>
            <a:ext cx="15496759" cy="3990437"/>
            <a:chOff x="1840569" y="1767267"/>
            <a:chExt cx="15496759" cy="2571429"/>
          </a:xfrm>
        </p:grpSpPr>
        <p:pic>
          <p:nvPicPr>
            <p:cNvPr id="9" name="Object 50">
              <a:extLst>
                <a:ext uri="{FF2B5EF4-FFF2-40B4-BE49-F238E27FC236}">
                  <a16:creationId xmlns:a16="http://schemas.microsoft.com/office/drawing/2014/main" id="{DEE408C3-3246-27B6-A335-237269AF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10" name="Object 64">
            <a:extLst>
              <a:ext uri="{FF2B5EF4-FFF2-40B4-BE49-F238E27FC236}">
                <a16:creationId xmlns:a16="http://schemas.microsoft.com/office/drawing/2014/main" id="{78A96CA1-420B-2872-1616-E4D18FD90B28}"/>
              </a:ext>
            </a:extLst>
          </p:cNvPr>
          <p:cNvSpPr txBox="1"/>
          <p:nvPr/>
        </p:nvSpPr>
        <p:spPr>
          <a:xfrm>
            <a:off x="2514600" y="3618730"/>
            <a:ext cx="850352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1. </a:t>
            </a:r>
            <a:r>
              <a:rPr lang="en-US" sz="50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sz="50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50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배경</a:t>
            </a:r>
            <a:r>
              <a:rPr lang="en-US" sz="50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50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sz="50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EDA</a:t>
            </a:r>
            <a:endParaRPr lang="en-US" sz="5000" dirty="0"/>
          </a:p>
        </p:txBody>
      </p:sp>
      <p:sp>
        <p:nvSpPr>
          <p:cNvPr id="13" name="Object 65">
            <a:extLst>
              <a:ext uri="{FF2B5EF4-FFF2-40B4-BE49-F238E27FC236}">
                <a16:creationId xmlns:a16="http://schemas.microsoft.com/office/drawing/2014/main" id="{9D36E676-86FA-F321-F8A2-582638DBBC42}"/>
              </a:ext>
            </a:extLst>
          </p:cNvPr>
          <p:cNvSpPr txBox="1"/>
          <p:nvPr/>
        </p:nvSpPr>
        <p:spPr>
          <a:xfrm>
            <a:off x="2880677" y="4888770"/>
            <a:ext cx="8773481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en-US" sz="30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0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배경</a:t>
            </a:r>
            <a:r>
              <a:rPr lang="en-US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0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및</a:t>
            </a:r>
            <a:r>
              <a:rPr lang="en-US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en-US" sz="30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주제</a:t>
            </a:r>
            <a:endParaRPr lang="en-US" sz="30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en-US" altLang="ko-KR" sz="300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프로젝트</a:t>
            </a:r>
            <a:r>
              <a:rPr lang="en-US" altLang="ko-KR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</a:t>
            </a:r>
            <a:r>
              <a:rPr lang="ko-KR" altLang="en-US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진행 순서</a:t>
            </a:r>
            <a:endParaRPr lang="en-US" altLang="ko-KR" sz="30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데이터</a:t>
            </a:r>
            <a:r>
              <a:rPr lang="en-US" altLang="ko-KR" sz="30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, EDA</a:t>
            </a:r>
          </a:p>
        </p:txBody>
      </p:sp>
    </p:spTree>
    <p:extLst>
      <p:ext uri="{BB962C8B-B14F-4D97-AF65-F5344CB8AC3E}">
        <p14:creationId xmlns:p14="http://schemas.microsoft.com/office/powerpoint/2010/main" val="136581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Oversampling - SMOTE</a:t>
            </a:r>
            <a:endParaRPr lang="en-US" altLang="ko-KR" sz="4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F3C9F-D30B-0330-3951-56F52B3F11BE}"/>
              </a:ext>
            </a:extLst>
          </p:cNvPr>
          <p:cNvSpPr txBox="1"/>
          <p:nvPr/>
        </p:nvSpPr>
        <p:spPr>
          <a:xfrm>
            <a:off x="2123655" y="8585487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Oversampling </a:t>
            </a:r>
            <a:endParaRPr lang="ko-KR" altLang="en-US" sz="2200" kern="0" spc="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6" name="그룹 1016">
            <a:extLst>
              <a:ext uri="{FF2B5EF4-FFF2-40B4-BE49-F238E27FC236}">
                <a16:creationId xmlns:a16="http://schemas.microsoft.com/office/drawing/2014/main" id="{753B7D74-6964-8724-EB94-A02F959D531F}"/>
              </a:ext>
            </a:extLst>
          </p:cNvPr>
          <p:cNvGrpSpPr/>
          <p:nvPr/>
        </p:nvGrpSpPr>
        <p:grpSpPr>
          <a:xfrm>
            <a:off x="3660194" y="1790700"/>
            <a:ext cx="12209140" cy="1796062"/>
            <a:chOff x="1840569" y="1767267"/>
            <a:chExt cx="15496759" cy="2571429"/>
          </a:xfrm>
        </p:grpSpPr>
        <p:pic>
          <p:nvPicPr>
            <p:cNvPr id="17" name="Object 50">
              <a:extLst>
                <a:ext uri="{FF2B5EF4-FFF2-40B4-BE49-F238E27FC236}">
                  <a16:creationId xmlns:a16="http://schemas.microsoft.com/office/drawing/2014/main" id="{BEFE69FF-409B-6BF8-515E-3887E11A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A9CE506-E803-A89E-FCB8-7E88865D7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55583"/>
              </p:ext>
            </p:extLst>
          </p:nvPr>
        </p:nvGraphicFramePr>
        <p:xfrm>
          <a:off x="4364764" y="2108345"/>
          <a:ext cx="10800000" cy="1160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327253384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49192048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92377846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59404073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54174651"/>
                    </a:ext>
                  </a:extLst>
                </a:gridCol>
              </a:tblGrid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총 데이터 개수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(1) 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개수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(0) 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개수</a:t>
                      </a:r>
                      <a:r>
                        <a:rPr lang="en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 비율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FF0000"/>
                          </a:solidFill>
                        </a:rPr>
                        <a:t>부정비율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17390"/>
                  </a:ext>
                </a:extLst>
              </a:tr>
              <a:tr h="580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11321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9098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2223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80.3%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FF0000"/>
                          </a:solidFill>
                        </a:rPr>
                        <a:t>19.63%</a:t>
                      </a:r>
                      <a:endParaRPr lang="ko-KR" altLang="en-US" sz="2200" b="1" dirty="0">
                        <a:solidFill>
                          <a:srgbClr val="FF0000"/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313968419"/>
                  </a:ext>
                </a:extLst>
              </a:tr>
            </a:tbl>
          </a:graphicData>
        </a:graphic>
      </p:graphicFrame>
      <p:pic>
        <p:nvPicPr>
          <p:cNvPr id="18" name="Picture 6">
            <a:extLst>
              <a:ext uri="{FF2B5EF4-FFF2-40B4-BE49-F238E27FC236}">
                <a16:creationId xmlns:a16="http://schemas.microsoft.com/office/drawing/2014/main" id="{59D1D110-186D-4EE1-FF17-15D34076D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7" t="16686"/>
          <a:stretch/>
        </p:blipFill>
        <p:spPr bwMode="auto">
          <a:xfrm>
            <a:off x="2355555" y="4152900"/>
            <a:ext cx="6787302" cy="427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428B4A-95AA-0F54-7AE4-69BBEEFD98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65616" y="4149111"/>
            <a:ext cx="6706962" cy="4271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12F921-ED1D-3BC2-AA00-04AE3E32E2D0}"/>
              </a:ext>
            </a:extLst>
          </p:cNvPr>
          <p:cNvSpPr txBox="1"/>
          <p:nvPr/>
        </p:nvSpPr>
        <p:spPr>
          <a:xfrm>
            <a:off x="10411614" y="8585487"/>
            <a:ext cx="6990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SMOTE </a:t>
            </a:r>
            <a:endParaRPr lang="ko-KR" altLang="en-US" sz="2200" kern="0" spc="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1" name="그룹 1017">
            <a:extLst>
              <a:ext uri="{FF2B5EF4-FFF2-40B4-BE49-F238E27FC236}">
                <a16:creationId xmlns:a16="http://schemas.microsoft.com/office/drawing/2014/main" id="{B45B87C8-B79B-EF79-636D-909C5BE675DF}"/>
              </a:ext>
            </a:extLst>
          </p:cNvPr>
          <p:cNvGrpSpPr/>
          <p:nvPr/>
        </p:nvGrpSpPr>
        <p:grpSpPr>
          <a:xfrm>
            <a:off x="9716021" y="3848101"/>
            <a:ext cx="52505" cy="5457955"/>
            <a:chOff x="9355473" y="3454776"/>
            <a:chExt cx="52505" cy="5414670"/>
          </a:xfrm>
        </p:grpSpPr>
        <p:pic>
          <p:nvPicPr>
            <p:cNvPr id="22" name="Object 53">
              <a:extLst>
                <a:ext uri="{FF2B5EF4-FFF2-40B4-BE49-F238E27FC236}">
                  <a16:creationId xmlns:a16="http://schemas.microsoft.com/office/drawing/2014/main" id="{1B96EBD5-3CB2-1BA2-0F09-9C2B432B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 flipV="1">
              <a:off x="6674391" y="6135858"/>
              <a:ext cx="5414670" cy="52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962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6501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6" name="Object 82">
            <a:extLst>
              <a:ext uri="{FF2B5EF4-FFF2-40B4-BE49-F238E27FC236}">
                <a16:creationId xmlns:a16="http://schemas.microsoft.com/office/drawing/2014/main" id="{EDA68345-8BE7-5825-0DD6-F5A2E211DB39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SMOTE / LGBM parameters</a:t>
            </a:r>
            <a:endParaRPr lang="en-US" altLang="ko-KR" sz="4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9" name="그룹 1016">
            <a:extLst>
              <a:ext uri="{FF2B5EF4-FFF2-40B4-BE49-F238E27FC236}">
                <a16:creationId xmlns:a16="http://schemas.microsoft.com/office/drawing/2014/main" id="{2CB9FC52-A213-A38E-9E78-ABCF0C6A1ACC}"/>
              </a:ext>
            </a:extLst>
          </p:cNvPr>
          <p:cNvGrpSpPr/>
          <p:nvPr/>
        </p:nvGrpSpPr>
        <p:grpSpPr>
          <a:xfrm>
            <a:off x="3206311" y="2424157"/>
            <a:ext cx="5404289" cy="2643143"/>
            <a:chOff x="1840569" y="1767267"/>
            <a:chExt cx="15496759" cy="2571429"/>
          </a:xfrm>
        </p:grpSpPr>
        <p:pic>
          <p:nvPicPr>
            <p:cNvPr id="10" name="Object 50">
              <a:extLst>
                <a:ext uri="{FF2B5EF4-FFF2-40B4-BE49-F238E27FC236}">
                  <a16:creationId xmlns:a16="http://schemas.microsoft.com/office/drawing/2014/main" id="{3C3C0612-90DA-39AF-5FF5-AC751F52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855EF7FE-B81C-5A2A-1C57-A844CB21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9336"/>
              </p:ext>
            </p:extLst>
          </p:nvPr>
        </p:nvGraphicFramePr>
        <p:xfrm>
          <a:off x="3468061" y="2772274"/>
          <a:ext cx="4911961" cy="1931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7164">
                  <a:extLst>
                    <a:ext uri="{9D8B030D-6E8A-4147-A177-3AD203B41FA5}">
                      <a16:colId xmlns:a16="http://schemas.microsoft.com/office/drawing/2014/main" val="1287834698"/>
                    </a:ext>
                  </a:extLst>
                </a:gridCol>
                <a:gridCol w="2344797">
                  <a:extLst>
                    <a:ext uri="{9D8B030D-6E8A-4147-A177-3AD203B41FA5}">
                      <a16:colId xmlns:a16="http://schemas.microsoft.com/office/drawing/2014/main" val="138997847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Paramters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(SMOTE)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468259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sampling_strategy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k_neighbors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39107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0.3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718006620"/>
                  </a:ext>
                </a:extLst>
              </a:tr>
            </a:tbl>
          </a:graphicData>
        </a:graphic>
      </p:graphicFrame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345CDD0-64C2-605B-EC7F-B649BAE374E9}"/>
              </a:ext>
            </a:extLst>
          </p:cNvPr>
          <p:cNvSpPr/>
          <p:nvPr/>
        </p:nvSpPr>
        <p:spPr>
          <a:xfrm>
            <a:off x="10408353" y="4450042"/>
            <a:ext cx="1057420" cy="123451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16">
            <a:extLst>
              <a:ext uri="{FF2B5EF4-FFF2-40B4-BE49-F238E27FC236}">
                <a16:creationId xmlns:a16="http://schemas.microsoft.com/office/drawing/2014/main" id="{2AAB5D08-408E-286A-ACE2-164AB4FCB8DD}"/>
              </a:ext>
            </a:extLst>
          </p:cNvPr>
          <p:cNvGrpSpPr/>
          <p:nvPr/>
        </p:nvGrpSpPr>
        <p:grpSpPr>
          <a:xfrm>
            <a:off x="11945091" y="2345413"/>
            <a:ext cx="5657109" cy="6227088"/>
            <a:chOff x="1840569" y="1767267"/>
            <a:chExt cx="15496759" cy="2571429"/>
          </a:xfrm>
        </p:grpSpPr>
        <p:pic>
          <p:nvPicPr>
            <p:cNvPr id="18" name="Object 50">
              <a:extLst>
                <a:ext uri="{FF2B5EF4-FFF2-40B4-BE49-F238E27FC236}">
                  <a16:creationId xmlns:a16="http://schemas.microsoft.com/office/drawing/2014/main" id="{5F602D50-A494-B2E5-ADE0-27A24D31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4A33DDB-4FFD-CB89-A8B2-72B82ED03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8703"/>
              </p:ext>
            </p:extLst>
          </p:nvPr>
        </p:nvGraphicFramePr>
        <p:xfrm>
          <a:off x="12370105" y="2674058"/>
          <a:ext cx="4802473" cy="5525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2473">
                  <a:extLst>
                    <a:ext uri="{9D8B030D-6E8A-4147-A177-3AD203B41FA5}">
                      <a16:colId xmlns:a16="http://schemas.microsoft.com/office/drawing/2014/main" val="129817028"/>
                    </a:ext>
                  </a:extLst>
                </a:gridCol>
              </a:tblGrid>
              <a:tr h="8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비교할</a:t>
                      </a:r>
                      <a:r>
                        <a:rPr lang="en-US" altLang="ko-KR" sz="2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2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총 학습 모델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42968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Logistic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Regression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939663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Smote + Logistic</a:t>
                      </a:r>
                      <a:r>
                        <a:rPr lang="ko-KR" altLang="en-US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Regression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166108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LGBMClassifier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67309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Smote + </a:t>
                      </a:r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LGBMClassifier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rgbClr val="FFF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106511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Randomforest</a:t>
                      </a:r>
                      <a:endParaRPr lang="ko-KR" altLang="en-US" sz="22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87123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6621AFC-1794-21A8-2E3F-2A30FB74DD9B}"/>
              </a:ext>
            </a:extLst>
          </p:cNvPr>
          <p:cNvSpPr txBox="1"/>
          <p:nvPr/>
        </p:nvSpPr>
        <p:spPr>
          <a:xfrm>
            <a:off x="2648582" y="8333146"/>
            <a:ext cx="6550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kern="0" spc="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하이퍼</a:t>
            </a:r>
            <a:r>
              <a:rPr lang="ko-KR" altLang="en-US" sz="30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파라미터</a:t>
            </a:r>
          </a:p>
        </p:txBody>
      </p:sp>
      <p:grpSp>
        <p:nvGrpSpPr>
          <p:cNvPr id="21" name="그룹 1016">
            <a:extLst>
              <a:ext uri="{FF2B5EF4-FFF2-40B4-BE49-F238E27FC236}">
                <a16:creationId xmlns:a16="http://schemas.microsoft.com/office/drawing/2014/main" id="{7609F43B-57A5-6C53-EA41-03CE3C1E986C}"/>
              </a:ext>
            </a:extLst>
          </p:cNvPr>
          <p:cNvGrpSpPr/>
          <p:nvPr/>
        </p:nvGrpSpPr>
        <p:grpSpPr>
          <a:xfrm>
            <a:off x="1806716" y="5448300"/>
            <a:ext cx="8503091" cy="2643143"/>
            <a:chOff x="1840569" y="1767267"/>
            <a:chExt cx="15496759" cy="2571429"/>
          </a:xfrm>
        </p:grpSpPr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6364548D-DCDF-36D3-430A-A926B3A72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E4F88B1-3F7E-4518-1151-CD96E0FBC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43082"/>
              </p:ext>
            </p:extLst>
          </p:nvPr>
        </p:nvGraphicFramePr>
        <p:xfrm>
          <a:off x="2172235" y="5753100"/>
          <a:ext cx="7800128" cy="2123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9155">
                  <a:extLst>
                    <a:ext uri="{9D8B030D-6E8A-4147-A177-3AD203B41FA5}">
                      <a16:colId xmlns:a16="http://schemas.microsoft.com/office/drawing/2014/main" val="683204849"/>
                    </a:ext>
                  </a:extLst>
                </a:gridCol>
                <a:gridCol w="1757637">
                  <a:extLst>
                    <a:ext uri="{9D8B030D-6E8A-4147-A177-3AD203B41FA5}">
                      <a16:colId xmlns:a16="http://schemas.microsoft.com/office/drawing/2014/main" val="1861265374"/>
                    </a:ext>
                  </a:extLst>
                </a:gridCol>
                <a:gridCol w="1728744">
                  <a:extLst>
                    <a:ext uri="{9D8B030D-6E8A-4147-A177-3AD203B41FA5}">
                      <a16:colId xmlns:a16="http://schemas.microsoft.com/office/drawing/2014/main" val="4100355320"/>
                    </a:ext>
                  </a:extLst>
                </a:gridCol>
                <a:gridCol w="1530180">
                  <a:extLst>
                    <a:ext uri="{9D8B030D-6E8A-4147-A177-3AD203B41FA5}">
                      <a16:colId xmlns:a16="http://schemas.microsoft.com/office/drawing/2014/main" val="2587975276"/>
                    </a:ext>
                  </a:extLst>
                </a:gridCol>
                <a:gridCol w="1604412">
                  <a:extLst>
                    <a:ext uri="{9D8B030D-6E8A-4147-A177-3AD203B41FA5}">
                      <a16:colId xmlns:a16="http://schemas.microsoft.com/office/drawing/2014/main" val="2624889335"/>
                    </a:ext>
                  </a:extLst>
                </a:gridCol>
              </a:tblGrid>
              <a:tr h="46900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Paramters</a:t>
                      </a:r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(LGBM)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355021"/>
                  </a:ext>
                </a:extLst>
              </a:tr>
              <a:tr h="551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object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learning_rate</a:t>
                      </a:r>
                      <a:endParaRPr lang="en-US" altLang="ko-KR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n_estimators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max_depth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num_leaves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86080"/>
                  </a:ext>
                </a:extLst>
              </a:tr>
              <a:tr h="110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binary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- 1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19539212"/>
                  </a:ext>
                </a:extLst>
              </a:tr>
            </a:tbl>
          </a:graphicData>
        </a:graphic>
      </p:graphicFrame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C3193B5A-5939-1A8B-FF77-7017461B7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90049"/>
              </p:ext>
            </p:extLst>
          </p:nvPr>
        </p:nvGraphicFramePr>
        <p:xfrm>
          <a:off x="18821400" y="4610100"/>
          <a:ext cx="6427774" cy="4472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2324">
                  <a:extLst>
                    <a:ext uri="{9D8B030D-6E8A-4147-A177-3AD203B41FA5}">
                      <a16:colId xmlns:a16="http://schemas.microsoft.com/office/drawing/2014/main" val="1542476441"/>
                    </a:ext>
                  </a:extLst>
                </a:gridCol>
                <a:gridCol w="4705450">
                  <a:extLst>
                    <a:ext uri="{9D8B030D-6E8A-4147-A177-3AD203B41FA5}">
                      <a16:colId xmlns:a16="http://schemas.microsoft.com/office/drawing/2014/main" val="2253997488"/>
                    </a:ext>
                  </a:extLst>
                </a:gridCol>
              </a:tblGrid>
              <a:tr h="7454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LGBM</a:t>
                      </a:r>
                      <a:r>
                        <a:rPr lang="ko-KR" altLang="en-US" dirty="0"/>
                        <a:t> 파라미터 설명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72960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objective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학습 모델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이진 분류 </a:t>
                      </a:r>
                      <a:r>
                        <a:rPr lang="en-US" altLang="ko-KR" dirty="0"/>
                        <a:t>: binary</a:t>
                      </a:r>
                      <a:endParaRPr lang="ko-KR" altLang="en-US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250561078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learning_rate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가중치 비율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높을 수록 큰 가중치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550007909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n_estimators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반복 학습의 횟수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높을 수록 많은 반복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058385744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max_depth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트리의 깊이</a:t>
                      </a:r>
                      <a:endParaRPr lang="en-US" altLang="ko-KR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992866535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num_leaves</a:t>
                      </a:r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트리 당 최대 노드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나뭇잎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개수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052655440"/>
                  </a:ext>
                </a:extLst>
              </a:tr>
            </a:tbl>
          </a:graphicData>
        </a:graphic>
      </p:graphicFrame>
      <p:graphicFrame>
        <p:nvGraphicFramePr>
          <p:cNvPr id="25" name="표 9">
            <a:extLst>
              <a:ext uri="{FF2B5EF4-FFF2-40B4-BE49-F238E27FC236}">
                <a16:creationId xmlns:a16="http://schemas.microsoft.com/office/drawing/2014/main" id="{C0043F85-124F-784B-87C4-BCC7D7F32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24248"/>
              </p:ext>
            </p:extLst>
          </p:nvPr>
        </p:nvGraphicFramePr>
        <p:xfrm>
          <a:off x="18821400" y="1935069"/>
          <a:ext cx="6427774" cy="22364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469">
                  <a:extLst>
                    <a:ext uri="{9D8B030D-6E8A-4147-A177-3AD203B41FA5}">
                      <a16:colId xmlns:a16="http://schemas.microsoft.com/office/drawing/2014/main" val="1542476441"/>
                    </a:ext>
                  </a:extLst>
                </a:gridCol>
                <a:gridCol w="4319305">
                  <a:extLst>
                    <a:ext uri="{9D8B030D-6E8A-4147-A177-3AD203B41FA5}">
                      <a16:colId xmlns:a16="http://schemas.microsoft.com/office/drawing/2014/main" val="2253997488"/>
                    </a:ext>
                  </a:extLst>
                </a:gridCol>
              </a:tblGrid>
              <a:tr h="7454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SMOTE</a:t>
                      </a:r>
                      <a:r>
                        <a:rPr lang="ko-KR" altLang="en-US" dirty="0"/>
                        <a:t> 파라미터 설명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672960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sampling_strategy</a:t>
                      </a:r>
                      <a:endParaRPr lang="ko-KR" altLang="en-US" sz="18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대비 소수 데이터 비율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250561078"/>
                  </a:ext>
                </a:extLst>
              </a:tr>
              <a:tr h="745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k_neighbors</a:t>
                      </a:r>
                      <a:endParaRPr lang="ko-KR" altLang="en-US" sz="18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인접 데이터 개수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550007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41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82" name="Object 82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별 성능지표</a:t>
            </a:r>
            <a:r>
              <a:rPr lang="en-US" altLang="ko-KR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sz="4500" kern="0" spc="-100" dirty="0">
              <a:solidFill>
                <a:srgbClr val="3A4CA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화살표: 왼쪽으로 구부러짐 12">
            <a:extLst>
              <a:ext uri="{FF2B5EF4-FFF2-40B4-BE49-F238E27FC236}">
                <a16:creationId xmlns:a16="http://schemas.microsoft.com/office/drawing/2014/main" id="{1B67CE3D-D368-8F6B-C01F-0243FD2B11B2}"/>
              </a:ext>
            </a:extLst>
          </p:cNvPr>
          <p:cNvSpPr/>
          <p:nvPr/>
        </p:nvSpPr>
        <p:spPr>
          <a:xfrm>
            <a:off x="9788766" y="5951587"/>
            <a:ext cx="314173" cy="81739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016">
            <a:extLst>
              <a:ext uri="{FF2B5EF4-FFF2-40B4-BE49-F238E27FC236}">
                <a16:creationId xmlns:a16="http://schemas.microsoft.com/office/drawing/2014/main" id="{501D8B92-1682-4E73-DCD3-FD99E9C61FA4}"/>
              </a:ext>
            </a:extLst>
          </p:cNvPr>
          <p:cNvGrpSpPr/>
          <p:nvPr/>
        </p:nvGrpSpPr>
        <p:grpSpPr>
          <a:xfrm>
            <a:off x="1727936" y="2095500"/>
            <a:ext cx="15903032" cy="6545091"/>
            <a:chOff x="1840569" y="1767267"/>
            <a:chExt cx="15496759" cy="2571429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0FE58CFE-2F29-F4B0-FA40-BEF5372A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7A1FF2D2-309F-31AB-EAC1-0BE5DA4CB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57764"/>
              </p:ext>
            </p:extLst>
          </p:nvPr>
        </p:nvGraphicFramePr>
        <p:xfrm>
          <a:off x="2136288" y="2636074"/>
          <a:ext cx="15165180" cy="5555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9272">
                  <a:extLst>
                    <a:ext uri="{9D8B030D-6E8A-4147-A177-3AD203B41FA5}">
                      <a16:colId xmlns:a16="http://schemas.microsoft.com/office/drawing/2014/main" val="1287834698"/>
                    </a:ext>
                  </a:extLst>
                </a:gridCol>
                <a:gridCol w="4802473">
                  <a:extLst>
                    <a:ext uri="{9D8B030D-6E8A-4147-A177-3AD203B41FA5}">
                      <a16:colId xmlns:a16="http://schemas.microsoft.com/office/drawing/2014/main" val="1186032207"/>
                    </a:ext>
                  </a:extLst>
                </a:gridCol>
                <a:gridCol w="1780687">
                  <a:extLst>
                    <a:ext uri="{9D8B030D-6E8A-4147-A177-3AD203B41FA5}">
                      <a16:colId xmlns:a16="http://schemas.microsoft.com/office/drawing/2014/main" val="3402358125"/>
                    </a:ext>
                  </a:extLst>
                </a:gridCol>
                <a:gridCol w="1780687">
                  <a:extLst>
                    <a:ext uri="{9D8B030D-6E8A-4147-A177-3AD203B41FA5}">
                      <a16:colId xmlns:a16="http://schemas.microsoft.com/office/drawing/2014/main" val="4140844483"/>
                    </a:ext>
                  </a:extLst>
                </a:gridCol>
                <a:gridCol w="1780687">
                  <a:extLst>
                    <a:ext uri="{9D8B030D-6E8A-4147-A177-3AD203B41FA5}">
                      <a16:colId xmlns:a16="http://schemas.microsoft.com/office/drawing/2014/main" val="4029532258"/>
                    </a:ext>
                  </a:extLst>
                </a:gridCol>
                <a:gridCol w="1780687">
                  <a:extLst>
                    <a:ext uri="{9D8B030D-6E8A-4147-A177-3AD203B41FA5}">
                      <a16:colId xmlns:a16="http://schemas.microsoft.com/office/drawing/2014/main" val="3947284036"/>
                    </a:ext>
                  </a:extLst>
                </a:gridCol>
                <a:gridCol w="1780687">
                  <a:extLst>
                    <a:ext uri="{9D8B030D-6E8A-4147-A177-3AD203B41FA5}">
                      <a16:colId xmlns:a16="http://schemas.microsoft.com/office/drawing/2014/main" val="1163834923"/>
                    </a:ext>
                  </a:extLst>
                </a:gridCol>
              </a:tblGrid>
              <a:tr h="3966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/>
                        <a:t>번호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학습 모델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평가지표</a:t>
                      </a:r>
                      <a:r>
                        <a:rPr lang="en-US" altLang="ko-KR" sz="2200" dirty="0"/>
                        <a:t>(</a:t>
                      </a:r>
                      <a:r>
                        <a:rPr lang="en-US" altLang="ko-KR" sz="2200" dirty="0" err="1"/>
                        <a:t>test_data</a:t>
                      </a:r>
                      <a:r>
                        <a:rPr lang="en-US" altLang="ko-KR" sz="2200" dirty="0"/>
                        <a:t>)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468259"/>
                  </a:ext>
                </a:extLst>
              </a:tr>
              <a:tr h="466246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번호</a:t>
                      </a:r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solver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of 1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dirty="0"/>
                        <a:t>accuracy of 0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f1-score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Roc-</a:t>
                      </a:r>
                      <a:r>
                        <a:rPr lang="en-US" altLang="ko-KR" sz="2200" dirty="0" err="1"/>
                        <a:t>auc</a:t>
                      </a:r>
                      <a:r>
                        <a:rPr lang="en-US" altLang="ko-KR" sz="2200" dirty="0"/>
                        <a:t>-score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39107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/>
                        <a:t>1</a:t>
                      </a:r>
                      <a:endParaRPr lang="ko-KR" altLang="en-US" sz="2200" b="1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/>
                        <a:t>Logistic</a:t>
                      </a:r>
                      <a:r>
                        <a:rPr lang="ko-KR" altLang="en-US" sz="2200" dirty="0"/>
                        <a:t> </a:t>
                      </a:r>
                      <a:r>
                        <a:rPr lang="en-US" altLang="ko-KR" sz="2200" dirty="0"/>
                        <a:t>Regression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i="0" u="none" dirty="0"/>
                        <a:t>91.7%</a:t>
                      </a:r>
                      <a:endParaRPr lang="ko-KR" altLang="en-US" sz="2400" b="1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97.4%,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68.2%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95%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90%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718006620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b="1" dirty="0"/>
                        <a:t>2</a:t>
                      </a:r>
                      <a:endParaRPr lang="ko-KR" altLang="en-US" sz="2200" b="1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/>
                        <a:t>Smote + Logistic</a:t>
                      </a:r>
                      <a:r>
                        <a:rPr lang="ko-KR" altLang="en-US" sz="2200" dirty="0"/>
                        <a:t> </a:t>
                      </a:r>
                      <a:r>
                        <a:rPr lang="en-US" altLang="ko-KR" sz="2200" dirty="0"/>
                        <a:t>Regression</a:t>
                      </a:r>
                      <a:endParaRPr lang="ko-KR" altLang="en-US" sz="2200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i="0" u="none" dirty="0"/>
                        <a:t>92.8%</a:t>
                      </a:r>
                      <a:endParaRPr lang="ko-KR" altLang="en-US" sz="2400" b="1" i="0" u="none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97.0%</a:t>
                      </a:r>
                      <a:endParaRPr lang="ko-KR" altLang="en-US" sz="2400" b="0" i="0" u="none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75.7%</a:t>
                      </a:r>
                      <a:endParaRPr lang="en-US" altLang="ko-KR" sz="2400" b="0" i="0" u="none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95.6%</a:t>
                      </a:r>
                      <a:endParaRPr lang="en-US" altLang="ko-KR" sz="2400" b="0" i="0" u="none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86.4%</a:t>
                      </a:r>
                      <a:endParaRPr lang="en-US" altLang="ko-KR" sz="2400" b="0" i="0" u="none" dirty="0"/>
                    </a:p>
                  </a:txBody>
                  <a:tcPr marL="900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237255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b="1" dirty="0"/>
                        <a:t>3</a:t>
                      </a:r>
                      <a:endParaRPr lang="ko-KR" altLang="en-US" sz="2200" b="1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/>
                        <a:t>LGBMClassifier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i="0" u="none" dirty="0"/>
                        <a:t>90.4%</a:t>
                      </a:r>
                      <a:endParaRPr lang="ko-KR" altLang="en-US" sz="2400" b="1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0" i="0" u="none" dirty="0"/>
                        <a:t>97.0%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63.4%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94.2%</a:t>
                      </a:r>
                      <a:endParaRPr lang="en-US" altLang="ko-KR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80.2%</a:t>
                      </a:r>
                      <a:endParaRPr lang="en-US" altLang="ko-KR" sz="2400" b="0" i="0" u="none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4109903320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b="1" dirty="0"/>
                        <a:t>4</a:t>
                      </a:r>
                      <a:endParaRPr lang="ko-KR" altLang="en-US" sz="2200" b="1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/>
                        <a:t>Smote + </a:t>
                      </a:r>
                      <a:r>
                        <a:rPr lang="en-US" altLang="ko-KR" sz="2200" dirty="0" err="1"/>
                        <a:t>LGBMClassifier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i="0" u="none" dirty="0"/>
                        <a:t>90.8%</a:t>
                      </a:r>
                      <a:endParaRPr lang="ko-KR" altLang="en-US" sz="2400" b="1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95.0%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73.5%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94.3%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84.2%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113951813"/>
                  </a:ext>
                </a:extLst>
              </a:tr>
              <a:tr h="9324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200" b="1" dirty="0"/>
                        <a:t>5</a:t>
                      </a:r>
                      <a:endParaRPr lang="ko-KR" altLang="en-US" sz="2200" b="1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/>
                        <a:t>Randomforest</a:t>
                      </a:r>
                      <a:endParaRPr lang="ko-KR" altLang="en-US" sz="2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i="0" u="none" dirty="0"/>
                        <a:t>89.3%</a:t>
                      </a:r>
                      <a:endParaRPr lang="ko-KR" altLang="en-US" sz="2400" b="1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96%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62.1%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93.5%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0" i="0" u="none" dirty="0"/>
                        <a:t>85.1%</a:t>
                      </a:r>
                      <a:endParaRPr lang="ko-KR" altLang="en-US" sz="2400" b="0" i="0" u="none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549274093"/>
                  </a:ext>
                </a:extLst>
              </a:tr>
            </a:tbl>
          </a:graphicData>
        </a:graphic>
      </p:graphicFrame>
      <p:sp>
        <p:nvSpPr>
          <p:cNvPr id="5" name="화살표: 왼쪽으로 구부러짐 9">
            <a:extLst>
              <a:ext uri="{FF2B5EF4-FFF2-40B4-BE49-F238E27FC236}">
                <a16:creationId xmlns:a16="http://schemas.microsoft.com/office/drawing/2014/main" id="{77B726AF-D81A-8502-9B15-148859F0FBF1}"/>
              </a:ext>
            </a:extLst>
          </p:cNvPr>
          <p:cNvSpPr/>
          <p:nvPr/>
        </p:nvSpPr>
        <p:spPr>
          <a:xfrm>
            <a:off x="9788766" y="3993025"/>
            <a:ext cx="314173" cy="81739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2030500E-EA73-6E00-10D8-7CF756A1DE5D}"/>
              </a:ext>
            </a:extLst>
          </p:cNvPr>
          <p:cNvSpPr/>
          <p:nvPr/>
        </p:nvSpPr>
        <p:spPr>
          <a:xfrm>
            <a:off x="9791541" y="5808966"/>
            <a:ext cx="314173" cy="81739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왼쪽으로 구부러짐 9">
            <a:extLst>
              <a:ext uri="{FF2B5EF4-FFF2-40B4-BE49-F238E27FC236}">
                <a16:creationId xmlns:a16="http://schemas.microsoft.com/office/drawing/2014/main" id="{8720429D-501C-6046-F49D-27BCEEE91679}"/>
              </a:ext>
            </a:extLst>
          </p:cNvPr>
          <p:cNvSpPr/>
          <p:nvPr/>
        </p:nvSpPr>
        <p:spPr>
          <a:xfrm>
            <a:off x="13388030" y="3993024"/>
            <a:ext cx="314173" cy="81739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왼쪽으로 구부러짐 9">
            <a:extLst>
              <a:ext uri="{FF2B5EF4-FFF2-40B4-BE49-F238E27FC236}">
                <a16:creationId xmlns:a16="http://schemas.microsoft.com/office/drawing/2014/main" id="{080B7A5A-24F7-CB73-43CE-60884A7EB573}"/>
              </a:ext>
            </a:extLst>
          </p:cNvPr>
          <p:cNvSpPr/>
          <p:nvPr/>
        </p:nvSpPr>
        <p:spPr>
          <a:xfrm>
            <a:off x="13386642" y="5817981"/>
            <a:ext cx="314173" cy="81739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5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1859CFCC-163A-D8AD-8306-3C231C5966EA}"/>
              </a:ext>
            </a:extLst>
          </p:cNvPr>
          <p:cNvGrpSpPr/>
          <p:nvPr/>
        </p:nvGrpSpPr>
        <p:grpSpPr>
          <a:xfrm>
            <a:off x="1866542" y="3210463"/>
            <a:ext cx="15496759" cy="3990437"/>
            <a:chOff x="1840569" y="1767267"/>
            <a:chExt cx="15496759" cy="2571429"/>
          </a:xfrm>
        </p:grpSpPr>
        <p:pic>
          <p:nvPicPr>
            <p:cNvPr id="6" name="Object 50">
              <a:extLst>
                <a:ext uri="{FF2B5EF4-FFF2-40B4-BE49-F238E27FC236}">
                  <a16:creationId xmlns:a16="http://schemas.microsoft.com/office/drawing/2014/main" id="{64F85B19-EF04-D143-DFBF-C857184F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sp>
        <p:nvSpPr>
          <p:cNvPr id="14" name="Object 64">
            <a:extLst>
              <a:ext uri="{FF2B5EF4-FFF2-40B4-BE49-F238E27FC236}">
                <a16:creationId xmlns:a16="http://schemas.microsoft.com/office/drawing/2014/main" id="{A3FAB071-1661-9183-F3A8-7F49A55FDBD8}"/>
              </a:ext>
            </a:extLst>
          </p:cNvPr>
          <p:cNvSpPr txBox="1"/>
          <p:nvPr/>
        </p:nvSpPr>
        <p:spPr>
          <a:xfrm>
            <a:off x="2514600" y="3587952"/>
            <a:ext cx="85035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3. </a:t>
            </a:r>
            <a:r>
              <a:rPr lang="en-US" altLang="ko-KR" sz="5400" dirty="0" err="1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결론</a:t>
            </a:r>
            <a:endParaRPr lang="en-US" altLang="ko-KR" sz="5400" dirty="0"/>
          </a:p>
        </p:txBody>
      </p:sp>
      <p:sp>
        <p:nvSpPr>
          <p:cNvPr id="16" name="Object 65">
            <a:extLst>
              <a:ext uri="{FF2B5EF4-FFF2-40B4-BE49-F238E27FC236}">
                <a16:creationId xmlns:a16="http://schemas.microsoft.com/office/drawing/2014/main" id="{6D7F3A17-0DE9-E2EB-9638-4E54F8DFE1A8}"/>
              </a:ext>
            </a:extLst>
          </p:cNvPr>
          <p:cNvSpPr txBox="1"/>
          <p:nvPr/>
        </p:nvSpPr>
        <p:spPr>
          <a:xfrm>
            <a:off x="2880677" y="4888770"/>
            <a:ext cx="877348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 </a:t>
            </a:r>
            <a:r>
              <a:rPr lang="ko-KR" altLang="en-US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마케팅 방향 및 개선사항 제안</a:t>
            </a:r>
            <a:endParaRPr lang="en-US" altLang="ko-KR" sz="32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  <a:p>
            <a:r>
              <a:rPr lang="en-US" altLang="ko-KR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•</a:t>
            </a:r>
            <a:r>
              <a:rPr lang="ko-KR" altLang="en-US" sz="320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 프로젝트 한계점</a:t>
            </a:r>
            <a:endParaRPr lang="en-US" altLang="ko-KR" sz="3200">
              <a:solidFill>
                <a:srgbClr val="3A4CA8"/>
              </a:solidFill>
              <a:latin typeface="JejuGothic" pitchFamily="34" charset="0"/>
              <a:cs typeface="Jeju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5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FD1C4B9C-636D-C78D-EB4D-83615296C0EA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Logistic regression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0E1F22F1-0F5A-2AA1-3E78-AFD16C413DB6}"/>
              </a:ext>
            </a:extLst>
          </p:cNvPr>
          <p:cNvGrpSpPr/>
          <p:nvPr/>
        </p:nvGrpSpPr>
        <p:grpSpPr>
          <a:xfrm>
            <a:off x="1959443" y="1366240"/>
            <a:ext cx="15261757" cy="7503040"/>
            <a:chOff x="1840569" y="1767267"/>
            <a:chExt cx="15496759" cy="2571429"/>
          </a:xfrm>
        </p:grpSpPr>
        <p:pic>
          <p:nvPicPr>
            <p:cNvPr id="14" name="Object 50">
              <a:extLst>
                <a:ext uri="{FF2B5EF4-FFF2-40B4-BE49-F238E27FC236}">
                  <a16:creationId xmlns:a16="http://schemas.microsoft.com/office/drawing/2014/main" id="{BF2BC668-739A-DE5A-F5D4-918E2EADA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2023CCF-308D-0B73-84E0-A64159369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65496"/>
              </p:ext>
            </p:extLst>
          </p:nvPr>
        </p:nvGraphicFramePr>
        <p:xfrm>
          <a:off x="2345564" y="1671597"/>
          <a:ext cx="14342237" cy="695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6849">
                  <a:extLst>
                    <a:ext uri="{9D8B030D-6E8A-4147-A177-3AD203B41FA5}">
                      <a16:colId xmlns:a16="http://schemas.microsoft.com/office/drawing/2014/main" val="2964935418"/>
                    </a:ext>
                  </a:extLst>
                </a:gridCol>
                <a:gridCol w="3433360">
                  <a:extLst>
                    <a:ext uri="{9D8B030D-6E8A-4147-A177-3AD203B41FA5}">
                      <a16:colId xmlns:a16="http://schemas.microsoft.com/office/drawing/2014/main" val="3241639603"/>
                    </a:ext>
                  </a:extLst>
                </a:gridCol>
                <a:gridCol w="1661819">
                  <a:extLst>
                    <a:ext uri="{9D8B030D-6E8A-4147-A177-3AD203B41FA5}">
                      <a16:colId xmlns:a16="http://schemas.microsoft.com/office/drawing/2014/main" val="3068622307"/>
                    </a:ext>
                  </a:extLst>
                </a:gridCol>
                <a:gridCol w="3433360">
                  <a:extLst>
                    <a:ext uri="{9D8B030D-6E8A-4147-A177-3AD203B41FA5}">
                      <a16:colId xmlns:a16="http://schemas.microsoft.com/office/drawing/2014/main" val="4192013060"/>
                    </a:ext>
                  </a:extLst>
                </a:gridCol>
                <a:gridCol w="2906849">
                  <a:extLst>
                    <a:ext uri="{9D8B030D-6E8A-4147-A177-3AD203B41FA5}">
                      <a16:colId xmlns:a16="http://schemas.microsoft.com/office/drawing/2014/main" val="350168537"/>
                    </a:ext>
                  </a:extLst>
                </a:gridCol>
              </a:tblGrid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coefficient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긍정 키워드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부정 키워드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coefficient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49866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3.742602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편리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광고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4.317249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7003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3.522345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신선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문의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4.069475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25015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3.235206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빠름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업데이트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3.990138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9494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2.205911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할인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3.173528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48628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2.202054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환경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회원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2.854608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17547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2.040448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소량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누락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2.817954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03891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1.878170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다양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상담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2.613131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77429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1.863266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쿠폰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8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블랙리스트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2.503313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1554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1.648303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맛집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과대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2.390302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990813"/>
                  </a:ext>
                </a:extLst>
              </a:tr>
              <a:tr h="632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1.515842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샛별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지역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sz="22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2.307424</a:t>
                      </a:r>
                      <a:endParaRPr lang="ko-KR" altLang="en-US" sz="220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80528"/>
                  </a:ext>
                </a:extLst>
              </a:tr>
            </a:tbl>
          </a:graphicData>
        </a:graphic>
      </p:graphicFrame>
      <p:sp>
        <p:nvSpPr>
          <p:cNvPr id="22" name="Object 34">
            <a:extLst>
              <a:ext uri="{FF2B5EF4-FFF2-40B4-BE49-F238E27FC236}">
                <a16:creationId xmlns:a16="http://schemas.microsoft.com/office/drawing/2014/main" id="{952897B8-3E15-E4C3-96E9-EEB7BD5F8144}"/>
              </a:ext>
            </a:extLst>
          </p:cNvPr>
          <p:cNvSpPr txBox="1"/>
          <p:nvPr/>
        </p:nvSpPr>
        <p:spPr>
          <a:xfrm>
            <a:off x="6180129" y="9182100"/>
            <a:ext cx="68136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 부정 키워드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252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66B6B2BB-1F4A-9852-DFB6-EAB7E97C2B57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마케팅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방향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제안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9" name="그룹 1016">
            <a:extLst>
              <a:ext uri="{FF2B5EF4-FFF2-40B4-BE49-F238E27FC236}">
                <a16:creationId xmlns:a16="http://schemas.microsoft.com/office/drawing/2014/main" id="{93CCE212-3A39-6E90-27A1-CD321392F81C}"/>
              </a:ext>
            </a:extLst>
          </p:cNvPr>
          <p:cNvGrpSpPr/>
          <p:nvPr/>
        </p:nvGrpSpPr>
        <p:grpSpPr>
          <a:xfrm>
            <a:off x="2372974" y="1607350"/>
            <a:ext cx="14467226" cy="2697950"/>
            <a:chOff x="1840569" y="1767267"/>
            <a:chExt cx="15496759" cy="2571429"/>
          </a:xfrm>
        </p:grpSpPr>
        <p:pic>
          <p:nvPicPr>
            <p:cNvPr id="10" name="Object 50">
              <a:extLst>
                <a:ext uri="{FF2B5EF4-FFF2-40B4-BE49-F238E27FC236}">
                  <a16:creationId xmlns:a16="http://schemas.microsoft.com/office/drawing/2014/main" id="{3E73F2EC-A1BF-DB9B-6ADD-975A104F8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D4957AD-CCD4-73D4-54E1-A8FFDE1B5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970656"/>
              </p:ext>
            </p:extLst>
          </p:nvPr>
        </p:nvGraphicFramePr>
        <p:xfrm>
          <a:off x="2652206" y="1984603"/>
          <a:ext cx="13869544" cy="2037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127">
                  <a:extLst>
                    <a:ext uri="{9D8B030D-6E8A-4147-A177-3AD203B41FA5}">
                      <a16:colId xmlns:a16="http://schemas.microsoft.com/office/drawing/2014/main" val="2876527048"/>
                    </a:ext>
                  </a:extLst>
                </a:gridCol>
                <a:gridCol w="932417">
                  <a:extLst>
                    <a:ext uri="{9D8B030D-6E8A-4147-A177-3AD203B41FA5}">
                      <a16:colId xmlns:a16="http://schemas.microsoft.com/office/drawing/2014/main" val="2429366061"/>
                    </a:ext>
                  </a:extLst>
                </a:gridCol>
              </a:tblGrid>
              <a:tr h="679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04297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i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맛집메뉴를</a:t>
                      </a:r>
                      <a:r>
                        <a:rPr lang="ko-KR" altLang="en-US" sz="25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집에서 먹을 수 있어서 좋아요</a:t>
                      </a:r>
                      <a:r>
                        <a:rPr lang="en-US" altLang="ko-KR" sz="25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5261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전국의 </a:t>
                      </a:r>
                      <a:r>
                        <a:rPr lang="ko-KR" altLang="en-US" sz="2500" b="0" i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유명맛집</a:t>
                      </a:r>
                      <a:r>
                        <a:rPr lang="ko-KR" altLang="en-US" sz="25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음식과 식자재를 손쉽게 구할 수 있어서 앱을 유용하게 잘 사용하고 있답니다</a:t>
                      </a:r>
                      <a:r>
                        <a:rPr lang="en-US" altLang="ko-KR" sz="25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644365"/>
                  </a:ext>
                </a:extLst>
              </a:tr>
            </a:tbl>
          </a:graphicData>
        </a:graphic>
      </p:graphicFrame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6F4F904B-7D03-6957-3492-963358431EF5}"/>
              </a:ext>
            </a:extLst>
          </p:cNvPr>
          <p:cNvGrpSpPr/>
          <p:nvPr/>
        </p:nvGrpSpPr>
        <p:grpSpPr>
          <a:xfrm>
            <a:off x="2373960" y="5981700"/>
            <a:ext cx="14467226" cy="2697950"/>
            <a:chOff x="1840569" y="1767267"/>
            <a:chExt cx="15496759" cy="2571429"/>
          </a:xfrm>
        </p:grpSpPr>
        <p:pic>
          <p:nvPicPr>
            <p:cNvPr id="14" name="Object 50">
              <a:extLst>
                <a:ext uri="{FF2B5EF4-FFF2-40B4-BE49-F238E27FC236}">
                  <a16:creationId xmlns:a16="http://schemas.microsoft.com/office/drawing/2014/main" id="{33239ACD-60B9-2069-972E-646CCCE1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5AE7AF-7007-3BC2-B45E-1FE99B473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39138"/>
              </p:ext>
            </p:extLst>
          </p:nvPr>
        </p:nvGraphicFramePr>
        <p:xfrm>
          <a:off x="2652206" y="6311743"/>
          <a:ext cx="13869544" cy="2037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127">
                  <a:extLst>
                    <a:ext uri="{9D8B030D-6E8A-4147-A177-3AD203B41FA5}">
                      <a16:colId xmlns:a16="http://schemas.microsoft.com/office/drawing/2014/main" val="2876527048"/>
                    </a:ext>
                  </a:extLst>
                </a:gridCol>
                <a:gridCol w="932417">
                  <a:extLst>
                    <a:ext uri="{9D8B030D-6E8A-4147-A177-3AD203B41FA5}">
                      <a16:colId xmlns:a16="http://schemas.microsoft.com/office/drawing/2014/main" val="2429366061"/>
                    </a:ext>
                  </a:extLst>
                </a:gridCol>
              </a:tblGrid>
              <a:tr h="679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04297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소량과 다양함에 만족합니다</a:t>
                      </a:r>
                      <a:r>
                        <a:rPr lang="en-US" altLang="ko-KR" sz="25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5261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소량판매도 좋고 전체적으로 식품이 싱싱하고 좋아요</a:t>
                      </a:r>
                      <a:endParaRPr lang="en-US" altLang="ko-KR" sz="2500" b="0" i="0" kern="12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644365"/>
                  </a:ext>
                </a:extLst>
              </a:tr>
            </a:tbl>
          </a:graphicData>
        </a:graphic>
      </p:graphicFrame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606795F3-05BD-FE60-E632-40F340B07084}"/>
              </a:ext>
            </a:extLst>
          </p:cNvPr>
          <p:cNvCxnSpPr/>
          <p:nvPr/>
        </p:nvCxnSpPr>
        <p:spPr>
          <a:xfrm>
            <a:off x="4697468" y="4022467"/>
            <a:ext cx="1524000" cy="1185993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5DFD6435-5476-6284-EB43-0E67898BE240}"/>
              </a:ext>
            </a:extLst>
          </p:cNvPr>
          <p:cNvCxnSpPr/>
          <p:nvPr/>
        </p:nvCxnSpPr>
        <p:spPr>
          <a:xfrm>
            <a:off x="5090386" y="8392741"/>
            <a:ext cx="1524000" cy="1185993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7155CDE-B2AD-9163-FFF3-778D9287BAE2}"/>
              </a:ext>
            </a:extLst>
          </p:cNvPr>
          <p:cNvSpPr/>
          <p:nvPr/>
        </p:nvSpPr>
        <p:spPr>
          <a:xfrm>
            <a:off x="6614386" y="4717223"/>
            <a:ext cx="10225814" cy="895113"/>
          </a:xfrm>
          <a:prstGeom prst="roundRect">
            <a:avLst/>
          </a:prstGeom>
          <a:solidFill>
            <a:srgbClr val="FFFB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D313B-CAE1-23C9-FCF2-7FFBAB0BE5A4}"/>
              </a:ext>
            </a:extLst>
          </p:cNvPr>
          <p:cNvSpPr txBox="1"/>
          <p:nvPr/>
        </p:nvSpPr>
        <p:spPr>
          <a:xfrm>
            <a:off x="6614386" y="4897950"/>
            <a:ext cx="9812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>
                <a:solidFill>
                  <a:schemeClr val="tx2">
                    <a:lumMod val="50000"/>
                  </a:schemeClr>
                </a:solidFill>
              </a:rPr>
              <a:t>전국 유명 맛집과의 협업을 통해 맛집 </a:t>
            </a:r>
            <a:r>
              <a:rPr kumimoji="1" lang="ko-KR" altLang="en-US" sz="3000" dirty="0" err="1">
                <a:solidFill>
                  <a:schemeClr val="tx2">
                    <a:lumMod val="50000"/>
                  </a:schemeClr>
                </a:solidFill>
              </a:rPr>
              <a:t>밀키트</a:t>
            </a:r>
            <a:r>
              <a:rPr kumimoji="1" lang="ko-KR" altLang="en-US" sz="3000" dirty="0">
                <a:solidFill>
                  <a:schemeClr val="tx2">
                    <a:lumMod val="50000"/>
                  </a:schemeClr>
                </a:solidFill>
              </a:rPr>
              <a:t> 제작 및 판매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B476EE3-57DE-3C10-ECC7-9664B206A699}"/>
              </a:ext>
            </a:extLst>
          </p:cNvPr>
          <p:cNvSpPr/>
          <p:nvPr/>
        </p:nvSpPr>
        <p:spPr>
          <a:xfrm>
            <a:off x="6679310" y="8985737"/>
            <a:ext cx="9460440" cy="895113"/>
          </a:xfrm>
          <a:prstGeom prst="roundRect">
            <a:avLst/>
          </a:prstGeom>
          <a:solidFill>
            <a:srgbClr val="FFFB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6A8A2-0BB6-3765-96BF-911CF7E2916E}"/>
              </a:ext>
            </a:extLst>
          </p:cNvPr>
          <p:cNvSpPr txBox="1"/>
          <p:nvPr/>
        </p:nvSpPr>
        <p:spPr>
          <a:xfrm>
            <a:off x="6901324" y="9183352"/>
            <a:ext cx="9238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kumimoji="1" lang="ko-KR" altLang="en-US" sz="3000" dirty="0">
                <a:solidFill>
                  <a:schemeClr val="tx2">
                    <a:lumMod val="50000"/>
                  </a:schemeClr>
                </a:solidFill>
              </a:rPr>
              <a:t>인 가구를 위해 소량 단위의 식재료 판매  품종 늘리기</a:t>
            </a:r>
          </a:p>
        </p:txBody>
      </p:sp>
    </p:spTree>
    <p:extLst>
      <p:ext uri="{BB962C8B-B14F-4D97-AF65-F5344CB8AC3E}">
        <p14:creationId xmlns:p14="http://schemas.microsoft.com/office/powerpoint/2010/main" val="207002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66B6B2BB-1F4A-9852-DFB6-EAB7E97C2B57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개선사항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제안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9" name="그룹 1016">
            <a:extLst>
              <a:ext uri="{FF2B5EF4-FFF2-40B4-BE49-F238E27FC236}">
                <a16:creationId xmlns:a16="http://schemas.microsoft.com/office/drawing/2014/main" id="{93CCE212-3A39-6E90-27A1-CD321392F81C}"/>
              </a:ext>
            </a:extLst>
          </p:cNvPr>
          <p:cNvGrpSpPr/>
          <p:nvPr/>
        </p:nvGrpSpPr>
        <p:grpSpPr>
          <a:xfrm>
            <a:off x="2372974" y="1607350"/>
            <a:ext cx="14467226" cy="2697950"/>
            <a:chOff x="1840569" y="1767267"/>
            <a:chExt cx="15496759" cy="2571429"/>
          </a:xfrm>
        </p:grpSpPr>
        <p:pic>
          <p:nvPicPr>
            <p:cNvPr id="10" name="Object 50">
              <a:extLst>
                <a:ext uri="{FF2B5EF4-FFF2-40B4-BE49-F238E27FC236}">
                  <a16:creationId xmlns:a16="http://schemas.microsoft.com/office/drawing/2014/main" id="{3E73F2EC-A1BF-DB9B-6ADD-975A104F8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D4957AD-CCD4-73D4-54E1-A8FFDE1B5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48501"/>
              </p:ext>
            </p:extLst>
          </p:nvPr>
        </p:nvGraphicFramePr>
        <p:xfrm>
          <a:off x="2652206" y="1984603"/>
          <a:ext cx="13869544" cy="2081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127">
                  <a:extLst>
                    <a:ext uri="{9D8B030D-6E8A-4147-A177-3AD203B41FA5}">
                      <a16:colId xmlns:a16="http://schemas.microsoft.com/office/drawing/2014/main" val="2876527048"/>
                    </a:ext>
                  </a:extLst>
                </a:gridCol>
                <a:gridCol w="932417">
                  <a:extLst>
                    <a:ext uri="{9D8B030D-6E8A-4147-A177-3AD203B41FA5}">
                      <a16:colId xmlns:a16="http://schemas.microsoft.com/office/drawing/2014/main" val="2429366061"/>
                    </a:ext>
                  </a:extLst>
                </a:gridCol>
              </a:tblGrid>
              <a:tr h="679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04297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품절된 상품을 왜 품절로 표시 안 해 놓고 주문하려고 장바구니에 들어가면 품절이라고 </a:t>
                      </a:r>
                      <a:r>
                        <a:rPr lang="ko-KR" alt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뒤늣게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인지하게 만들어 놓았는지 어플 개발자가 진짜 **하다</a:t>
                      </a:r>
                      <a:r>
                        <a:rPr lang="en-US" altLang="ko-KR" sz="2000" b="0" i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5261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dirty="0">
                          <a:effectLst/>
                        </a:rPr>
                        <a:t>최근에 품절이라고 안 떠있어서 장바구니 넣었는데 품절이라 뜨는 경우가 굉장히 </a:t>
                      </a:r>
                      <a:r>
                        <a:rPr lang="ko-KR" altLang="en-US" sz="2000" dirty="0" err="1">
                          <a:effectLst/>
                        </a:rPr>
                        <a:t>많아짐</a:t>
                      </a:r>
                      <a:r>
                        <a:rPr lang="en-US" altLang="ko-KR" sz="2000" dirty="0">
                          <a:effectLst/>
                        </a:rPr>
                        <a:t>. </a:t>
                      </a:r>
                      <a:r>
                        <a:rPr lang="ko-KR" altLang="en-US" sz="2000" dirty="0" err="1">
                          <a:effectLst/>
                        </a:rPr>
                        <a:t>방금도</a:t>
                      </a:r>
                      <a:r>
                        <a:rPr lang="ko-KR" altLang="en-US" sz="2000" dirty="0">
                          <a:effectLst/>
                        </a:rPr>
                        <a:t> 품목 </a:t>
                      </a:r>
                      <a:r>
                        <a:rPr lang="en-US" altLang="ko-KR" sz="2000" dirty="0">
                          <a:effectLst/>
                        </a:rPr>
                        <a:t>5</a:t>
                      </a:r>
                      <a:r>
                        <a:rPr lang="ko-KR" altLang="en-US" sz="2000" dirty="0">
                          <a:effectLst/>
                        </a:rPr>
                        <a:t>개 다 품절 </a:t>
                      </a:r>
                      <a:r>
                        <a:rPr lang="ko-KR" altLang="en-US" sz="2000" dirty="0" err="1">
                          <a:effectLst/>
                        </a:rPr>
                        <a:t>뜨는거</a:t>
                      </a:r>
                      <a:r>
                        <a:rPr lang="ko-KR" altLang="en-US" sz="2000" dirty="0">
                          <a:effectLst/>
                        </a:rPr>
                        <a:t> 보고 기절</a:t>
                      </a:r>
                      <a:r>
                        <a:rPr lang="en-US" altLang="ko-KR" sz="2000" dirty="0">
                          <a:effectLst/>
                        </a:rPr>
                        <a:t>.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644365"/>
                  </a:ext>
                </a:extLst>
              </a:tr>
            </a:tbl>
          </a:graphicData>
        </a:graphic>
      </p:graphicFrame>
      <p:grpSp>
        <p:nvGrpSpPr>
          <p:cNvPr id="13" name="그룹 1016">
            <a:extLst>
              <a:ext uri="{FF2B5EF4-FFF2-40B4-BE49-F238E27FC236}">
                <a16:creationId xmlns:a16="http://schemas.microsoft.com/office/drawing/2014/main" id="{6F4F904B-7D03-6957-3492-963358431EF5}"/>
              </a:ext>
            </a:extLst>
          </p:cNvPr>
          <p:cNvGrpSpPr/>
          <p:nvPr/>
        </p:nvGrpSpPr>
        <p:grpSpPr>
          <a:xfrm>
            <a:off x="2373960" y="5981700"/>
            <a:ext cx="14467226" cy="2697950"/>
            <a:chOff x="1840569" y="1767267"/>
            <a:chExt cx="15496759" cy="2571429"/>
          </a:xfrm>
        </p:grpSpPr>
        <p:pic>
          <p:nvPicPr>
            <p:cNvPr id="14" name="Object 50">
              <a:extLst>
                <a:ext uri="{FF2B5EF4-FFF2-40B4-BE49-F238E27FC236}">
                  <a16:creationId xmlns:a16="http://schemas.microsoft.com/office/drawing/2014/main" id="{33239ACD-60B9-2069-972E-646CCCE1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5AE7AF-7007-3BC2-B45E-1FE99B473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09478"/>
              </p:ext>
            </p:extLst>
          </p:nvPr>
        </p:nvGraphicFramePr>
        <p:xfrm>
          <a:off x="2652206" y="6311743"/>
          <a:ext cx="13869544" cy="2059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127">
                  <a:extLst>
                    <a:ext uri="{9D8B030D-6E8A-4147-A177-3AD203B41FA5}">
                      <a16:colId xmlns:a16="http://schemas.microsoft.com/office/drawing/2014/main" val="2876527048"/>
                    </a:ext>
                  </a:extLst>
                </a:gridCol>
                <a:gridCol w="932417">
                  <a:extLst>
                    <a:ext uri="{9D8B030D-6E8A-4147-A177-3AD203B41FA5}">
                      <a16:colId xmlns:a16="http://schemas.microsoft.com/office/drawing/2014/main" val="2429366061"/>
                    </a:ext>
                  </a:extLst>
                </a:gridCol>
              </a:tblGrid>
              <a:tr h="679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리뷰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04297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제가 사는 지역이 지방이라 그런지 배송 불가 판정 받아서 쓸 수가 없네요 보다 더 넓은 배송지역이 되었으면 좋겠습니다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2000" b="0" i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5261"/>
                  </a:ext>
                </a:extLst>
              </a:tr>
              <a:tr h="679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경기광주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전지역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새벽배송 요청 드립니다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2000" b="0" i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644365"/>
                  </a:ext>
                </a:extLst>
              </a:tr>
            </a:tbl>
          </a:graphicData>
        </a:graphic>
      </p:graphicFrame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606795F3-05BD-FE60-E632-40F340B07084}"/>
              </a:ext>
            </a:extLst>
          </p:cNvPr>
          <p:cNvCxnSpPr/>
          <p:nvPr/>
        </p:nvCxnSpPr>
        <p:spPr>
          <a:xfrm>
            <a:off x="4697468" y="4022467"/>
            <a:ext cx="1524000" cy="1185993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5DFD6435-5476-6284-EB43-0E67898BE240}"/>
              </a:ext>
            </a:extLst>
          </p:cNvPr>
          <p:cNvCxnSpPr/>
          <p:nvPr/>
        </p:nvCxnSpPr>
        <p:spPr>
          <a:xfrm>
            <a:off x="2821473" y="8349607"/>
            <a:ext cx="1524000" cy="1185993"/>
          </a:xfrm>
          <a:prstGeom prst="bentConnector3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7155CDE-B2AD-9163-FFF3-778D9287BAE2}"/>
              </a:ext>
            </a:extLst>
          </p:cNvPr>
          <p:cNvSpPr/>
          <p:nvPr/>
        </p:nvSpPr>
        <p:spPr>
          <a:xfrm>
            <a:off x="6614386" y="4717223"/>
            <a:ext cx="10558192" cy="8951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D313B-CAE1-23C9-FCF2-7FFBAB0BE5A4}"/>
              </a:ext>
            </a:extLst>
          </p:cNvPr>
          <p:cNvSpPr txBox="1"/>
          <p:nvPr/>
        </p:nvSpPr>
        <p:spPr>
          <a:xfrm>
            <a:off x="6614386" y="4897950"/>
            <a:ext cx="10615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tx2">
                    <a:lumMod val="50000"/>
                  </a:schemeClr>
                </a:solidFill>
              </a:rPr>
              <a:t>고객의 원활한 구매 경험을 위한 실시간 재고현황 확인 서비스 제공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2B9F30F-44B1-A07E-2097-C44EB5A693B2}"/>
              </a:ext>
            </a:extLst>
          </p:cNvPr>
          <p:cNvSpPr/>
          <p:nvPr/>
        </p:nvSpPr>
        <p:spPr>
          <a:xfrm>
            <a:off x="4697467" y="9094415"/>
            <a:ext cx="12492521" cy="771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06A8A2-0BB6-3765-96BF-911CF7E2916E}"/>
              </a:ext>
            </a:extLst>
          </p:cNvPr>
          <p:cNvSpPr txBox="1"/>
          <p:nvPr/>
        </p:nvSpPr>
        <p:spPr>
          <a:xfrm>
            <a:off x="4726805" y="9242725"/>
            <a:ext cx="12492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tx2">
                    <a:lumMod val="50000"/>
                  </a:schemeClr>
                </a:solidFill>
              </a:rPr>
              <a:t>지역별 특성화 전략을 도입해 지역 특산물 기반으로 샛별배송 서비스 영역 확대</a:t>
            </a:r>
            <a:endParaRPr kumimoji="1" lang="en-US" altLang="ko-KR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611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4534" y="760323"/>
            <a:ext cx="886142" cy="833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2" name="Object 82">
            <a:extLst>
              <a:ext uri="{FF2B5EF4-FFF2-40B4-BE49-F238E27FC236}">
                <a16:creationId xmlns:a16="http://schemas.microsoft.com/office/drawing/2014/main" id="{66B6B2BB-1F4A-9852-DFB6-EAB7E97C2B57}"/>
              </a:ext>
            </a:extLst>
          </p:cNvPr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한계점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CBC09B5-06B5-EABF-8664-F409282F4CD9}"/>
              </a:ext>
            </a:extLst>
          </p:cNvPr>
          <p:cNvGrpSpPr/>
          <p:nvPr/>
        </p:nvGrpSpPr>
        <p:grpSpPr>
          <a:xfrm>
            <a:off x="1806716" y="3600704"/>
            <a:ext cx="5050556" cy="4173160"/>
            <a:chOff x="2068350" y="2615577"/>
            <a:chExt cx="5050556" cy="2880688"/>
          </a:xfrm>
        </p:grpSpPr>
        <p:pic>
          <p:nvPicPr>
            <p:cNvPr id="6" name="Object 20">
              <a:extLst>
                <a:ext uri="{FF2B5EF4-FFF2-40B4-BE49-F238E27FC236}">
                  <a16:creationId xmlns:a16="http://schemas.microsoft.com/office/drawing/2014/main" id="{F27E1574-32A8-B9DB-556C-9970FD79F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8350" y="2615577"/>
              <a:ext cx="5050556" cy="2880688"/>
            </a:xfrm>
            <a:prstGeom prst="rect">
              <a:avLst/>
            </a:prstGeom>
          </p:spPr>
        </p:pic>
      </p:grpSp>
      <p:grpSp>
        <p:nvGrpSpPr>
          <p:cNvPr id="9" name="그룹 1006">
            <a:extLst>
              <a:ext uri="{FF2B5EF4-FFF2-40B4-BE49-F238E27FC236}">
                <a16:creationId xmlns:a16="http://schemas.microsoft.com/office/drawing/2014/main" id="{AA200F5D-2F7F-C088-8F3B-4F281D27941C}"/>
              </a:ext>
            </a:extLst>
          </p:cNvPr>
          <p:cNvGrpSpPr/>
          <p:nvPr/>
        </p:nvGrpSpPr>
        <p:grpSpPr>
          <a:xfrm>
            <a:off x="12679391" y="3600704"/>
            <a:ext cx="5050556" cy="4173160"/>
            <a:chOff x="2068350" y="2615577"/>
            <a:chExt cx="5050556" cy="2880688"/>
          </a:xfrm>
        </p:grpSpPr>
        <p:pic>
          <p:nvPicPr>
            <p:cNvPr id="10" name="Object 20">
              <a:extLst>
                <a:ext uri="{FF2B5EF4-FFF2-40B4-BE49-F238E27FC236}">
                  <a16:creationId xmlns:a16="http://schemas.microsoft.com/office/drawing/2014/main" id="{7178CAA8-E609-89AB-15AB-7C8E2D5AA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8350" y="2615577"/>
              <a:ext cx="5050556" cy="2880688"/>
            </a:xfrm>
            <a:prstGeom prst="rect">
              <a:avLst/>
            </a:prstGeom>
          </p:spPr>
        </p:pic>
      </p:grpSp>
      <p:grpSp>
        <p:nvGrpSpPr>
          <p:cNvPr id="13" name="그룹 1006">
            <a:extLst>
              <a:ext uri="{FF2B5EF4-FFF2-40B4-BE49-F238E27FC236}">
                <a16:creationId xmlns:a16="http://schemas.microsoft.com/office/drawing/2014/main" id="{3EE1B4C8-D532-3BC2-30AF-33A956E8AE2C}"/>
              </a:ext>
            </a:extLst>
          </p:cNvPr>
          <p:cNvGrpSpPr/>
          <p:nvPr/>
        </p:nvGrpSpPr>
        <p:grpSpPr>
          <a:xfrm>
            <a:off x="7253230" y="3580611"/>
            <a:ext cx="5050556" cy="4173160"/>
            <a:chOff x="2068350" y="2615577"/>
            <a:chExt cx="5050556" cy="2880688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9DEDEBCC-A9B0-0CDE-36EA-273F5247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8350" y="2615577"/>
              <a:ext cx="5050556" cy="288068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8B2C53-11CF-EF55-2D9C-CA0A1A81B509}"/>
              </a:ext>
            </a:extLst>
          </p:cNvPr>
          <p:cNvSpPr txBox="1"/>
          <p:nvPr/>
        </p:nvSpPr>
        <p:spPr>
          <a:xfrm>
            <a:off x="2186744" y="4294595"/>
            <a:ext cx="4320413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kern="0" spc="-100" dirty="0" err="1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goole_play_scraper</a:t>
            </a:r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VS</a:t>
            </a: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selenium, </a:t>
            </a:r>
            <a:r>
              <a:rPr lang="en-US" altLang="ko-KR" sz="3500" kern="0" spc="-100" dirty="0" err="1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BeautifulSoup</a:t>
            </a:r>
            <a:endParaRPr lang="ko-KR" altLang="en-US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C8DB3-34C8-9C3D-5C18-391B6C13A252}"/>
              </a:ext>
            </a:extLst>
          </p:cNvPr>
          <p:cNvSpPr txBox="1"/>
          <p:nvPr/>
        </p:nvSpPr>
        <p:spPr>
          <a:xfrm>
            <a:off x="12851584" y="4294595"/>
            <a:ext cx="463300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구글플레이스토어 리뷰</a:t>
            </a:r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VS</a:t>
            </a: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1:1</a:t>
            </a:r>
            <a:r>
              <a:rPr lang="ko-KR" altLang="en-US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문의</a:t>
            </a:r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, </a:t>
            </a:r>
            <a:r>
              <a:rPr lang="ko-KR" altLang="en-US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고객의 소리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24A99-0109-2B91-B7B9-E4081F5CFF85}"/>
              </a:ext>
            </a:extLst>
          </p:cNvPr>
          <p:cNvSpPr txBox="1"/>
          <p:nvPr/>
        </p:nvSpPr>
        <p:spPr>
          <a:xfrm>
            <a:off x="8648772" y="4274502"/>
            <a:ext cx="2452916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리뷰 텍스트</a:t>
            </a:r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en-US" altLang="ko-KR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VS</a:t>
            </a:r>
          </a:p>
          <a:p>
            <a:pPr algn="ctr"/>
            <a:endParaRPr lang="en-US" altLang="ko-KR" sz="3500" kern="0" spc="-100" dirty="0">
              <a:solidFill>
                <a:schemeClr val="tx2">
                  <a:lumMod val="50000"/>
                </a:schemeClr>
              </a:solidFill>
              <a:latin typeface="JejuGothic" pitchFamily="34" charset="0"/>
            </a:endParaRPr>
          </a:p>
          <a:p>
            <a:pPr algn="ctr"/>
            <a:r>
              <a:rPr lang="ko-KR" altLang="en-US" sz="3500" kern="0" spc="-100" dirty="0">
                <a:solidFill>
                  <a:schemeClr val="tx2">
                    <a:lumMod val="50000"/>
                  </a:schemeClr>
                </a:solidFill>
                <a:latin typeface="JejuGothic" pitchFamily="34" charset="0"/>
              </a:rPr>
              <a:t>일반 텍스트</a:t>
            </a:r>
          </a:p>
        </p:txBody>
      </p:sp>
      <p:grpSp>
        <p:nvGrpSpPr>
          <p:cNvPr id="20" name="그룹 1017">
            <a:extLst>
              <a:ext uri="{FF2B5EF4-FFF2-40B4-BE49-F238E27FC236}">
                <a16:creationId xmlns:a16="http://schemas.microsoft.com/office/drawing/2014/main" id="{AF9C4A0C-2B1D-BCD2-22A2-DD414330BBAE}"/>
              </a:ext>
            </a:extLst>
          </p:cNvPr>
          <p:cNvGrpSpPr/>
          <p:nvPr/>
        </p:nvGrpSpPr>
        <p:grpSpPr>
          <a:xfrm>
            <a:off x="7007890" y="3049908"/>
            <a:ext cx="78201" cy="5319265"/>
            <a:chOff x="9513261" y="3031953"/>
            <a:chExt cx="57309" cy="5910068"/>
          </a:xfrm>
        </p:grpSpPr>
        <p:pic>
          <p:nvPicPr>
            <p:cNvPr id="21" name="Object 53">
              <a:extLst>
                <a:ext uri="{FF2B5EF4-FFF2-40B4-BE49-F238E27FC236}">
                  <a16:creationId xmlns:a16="http://schemas.microsoft.com/office/drawing/2014/main" id="{872DE988-4894-51FD-E483-D717E651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586882" y="5958332"/>
              <a:ext cx="5910068" cy="57309"/>
            </a:xfrm>
            <a:prstGeom prst="rect">
              <a:avLst/>
            </a:prstGeom>
          </p:spPr>
        </p:pic>
      </p:grpSp>
      <p:grpSp>
        <p:nvGrpSpPr>
          <p:cNvPr id="22" name="그룹 1017">
            <a:extLst>
              <a:ext uri="{FF2B5EF4-FFF2-40B4-BE49-F238E27FC236}">
                <a16:creationId xmlns:a16="http://schemas.microsoft.com/office/drawing/2014/main" id="{629D1F93-D566-D490-0125-3FA4664F6741}"/>
              </a:ext>
            </a:extLst>
          </p:cNvPr>
          <p:cNvGrpSpPr/>
          <p:nvPr/>
        </p:nvGrpSpPr>
        <p:grpSpPr>
          <a:xfrm>
            <a:off x="12418599" y="3009900"/>
            <a:ext cx="78201" cy="5319265"/>
            <a:chOff x="9513261" y="3031953"/>
            <a:chExt cx="57309" cy="5910068"/>
          </a:xfrm>
        </p:grpSpPr>
        <p:pic>
          <p:nvPicPr>
            <p:cNvPr id="23" name="Object 53">
              <a:extLst>
                <a:ext uri="{FF2B5EF4-FFF2-40B4-BE49-F238E27FC236}">
                  <a16:creationId xmlns:a16="http://schemas.microsoft.com/office/drawing/2014/main" id="{958EF206-F43F-4F1D-C0F4-1545EEEA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586882" y="5958332"/>
              <a:ext cx="5910068" cy="57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512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69142" y="2825748"/>
            <a:ext cx="11148679" cy="4634218"/>
            <a:chOff x="4169142" y="2825748"/>
            <a:chExt cx="11148679" cy="46342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9142" y="2825748"/>
              <a:ext cx="11148679" cy="463421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-1878672" y="4226841"/>
            <a:ext cx="23337348" cy="2136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rgbClr val="3A4CA8"/>
                </a:solidFill>
                <a:latin typeface="JejuGothic" pitchFamily="34" charset="0"/>
                <a:cs typeface="JejuGothic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6501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프로젝트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배경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1026" name="Picture 2" descr="주)쿠캣 2023년 기업정보 | 사원수, 회사소개, 근무환경, 복리후생 등 - 사람인">
            <a:extLst>
              <a:ext uri="{FF2B5EF4-FFF2-40B4-BE49-F238E27FC236}">
                <a16:creationId xmlns:a16="http://schemas.microsoft.com/office/drawing/2014/main" id="{4B6B3BFB-5A80-C2FD-02F8-0D1B3172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470" y="5430453"/>
            <a:ext cx="1493364" cy="3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폰트, 명함, 로고, 상징이(가) 표시된 사진&#10;&#10;자동 생성된 설명">
            <a:extLst>
              <a:ext uri="{FF2B5EF4-FFF2-40B4-BE49-F238E27FC236}">
                <a16:creationId xmlns:a16="http://schemas.microsoft.com/office/drawing/2014/main" id="{4DE09FA5-E169-3D50-1917-6E88D8A275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712">
            <a:off x="6835885" y="4698259"/>
            <a:ext cx="3400307" cy="3198508"/>
          </a:xfrm>
          <a:prstGeom prst="rect">
            <a:avLst/>
          </a:prstGeom>
        </p:spPr>
      </p:pic>
      <p:pic>
        <p:nvPicPr>
          <p:cNvPr id="19" name="그림 18" descr="클립아트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D2E5371D-52A0-5C95-C3AB-5353D15C5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85" y="3926866"/>
            <a:ext cx="3121734" cy="3007175"/>
          </a:xfrm>
          <a:prstGeom prst="rect">
            <a:avLst/>
          </a:prstGeom>
        </p:spPr>
      </p:pic>
      <p:pic>
        <p:nvPicPr>
          <p:cNvPr id="22" name="그림 21" descr="그래픽, 로고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D2DD36EA-5F87-DE17-0ED0-D3E810869E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29" b="89894" l="9899" r="93121">
                        <a14:foregroundMark x1="13758" y1="11348" x2="39430" y2="6206"/>
                        <a14:foregroundMark x1="39430" y1="6206" x2="79027" y2="7801"/>
                        <a14:foregroundMark x1="79027" y1="7801" x2="89430" y2="16135"/>
                        <a14:foregroundMark x1="89430" y1="16135" x2="93121" y2="28901"/>
                        <a14:foregroundMark x1="93121" y1="28901" x2="90604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118">
            <a:off x="3634261" y="5557737"/>
            <a:ext cx="2865937" cy="2712061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1A007A8-82B7-7EC2-B5E5-449D3C37078A}"/>
              </a:ext>
            </a:extLst>
          </p:cNvPr>
          <p:cNvSpPr/>
          <p:nvPr/>
        </p:nvSpPr>
        <p:spPr>
          <a:xfrm rot="19002043">
            <a:off x="10391935" y="6051725"/>
            <a:ext cx="2395287" cy="2256271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09139F9-5103-44AB-B18A-3C751FEEE85B}"/>
              </a:ext>
            </a:extLst>
          </p:cNvPr>
          <p:cNvSpPr/>
          <p:nvPr/>
        </p:nvSpPr>
        <p:spPr>
          <a:xfrm rot="1675355">
            <a:off x="10440181" y="2356172"/>
            <a:ext cx="2298796" cy="2328874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13E3FFE-4538-E4BD-7E87-9C752D4B3CDF}"/>
              </a:ext>
            </a:extLst>
          </p:cNvPr>
          <p:cNvSpPr/>
          <p:nvPr/>
        </p:nvSpPr>
        <p:spPr>
          <a:xfrm rot="19002043">
            <a:off x="4175756" y="2691196"/>
            <a:ext cx="2220702" cy="2151026"/>
          </a:xfrm>
          <a:prstGeom prst="round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D226B37-F944-EC7B-C88C-0CE86987EDD7}"/>
              </a:ext>
            </a:extLst>
          </p:cNvPr>
          <p:cNvSpPr/>
          <p:nvPr/>
        </p:nvSpPr>
        <p:spPr>
          <a:xfrm rot="20884465">
            <a:off x="7143866" y="2198882"/>
            <a:ext cx="2395287" cy="2256271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프로젝트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배경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1026" name="Picture 2" descr="주)쿠캣 2023년 기업정보 | 사원수, 회사소개, 근무환경, 복리후생 등 - 사람인">
            <a:extLst>
              <a:ext uri="{FF2B5EF4-FFF2-40B4-BE49-F238E27FC236}">
                <a16:creationId xmlns:a16="http://schemas.microsoft.com/office/drawing/2014/main" id="{4B6B3BFB-5A80-C2FD-02F8-0D1B3172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470" y="5430453"/>
            <a:ext cx="1493364" cy="39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폰트, 명함, 로고, 상징이(가) 표시된 사진&#10;&#10;자동 생성된 설명">
            <a:extLst>
              <a:ext uri="{FF2B5EF4-FFF2-40B4-BE49-F238E27FC236}">
                <a16:creationId xmlns:a16="http://schemas.microsoft.com/office/drawing/2014/main" id="{4DE09FA5-E169-3D50-1917-6E88D8A275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712">
            <a:off x="6835885" y="4698259"/>
            <a:ext cx="3400307" cy="3198508"/>
          </a:xfrm>
          <a:prstGeom prst="rect">
            <a:avLst/>
          </a:prstGeom>
        </p:spPr>
      </p:pic>
      <p:pic>
        <p:nvPicPr>
          <p:cNvPr id="19" name="그림 18" descr="클립아트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D2E5371D-52A0-5C95-C3AB-5353D15C5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85" y="3926866"/>
            <a:ext cx="3121734" cy="3007175"/>
          </a:xfrm>
          <a:prstGeom prst="rect">
            <a:avLst/>
          </a:prstGeom>
        </p:spPr>
      </p:pic>
      <p:pic>
        <p:nvPicPr>
          <p:cNvPr id="22" name="그림 21" descr="그래픽, 로고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D2DD36EA-5F87-DE17-0ED0-D3E810869E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29" b="89894" l="9899" r="93121">
                        <a14:foregroundMark x1="13758" y1="11348" x2="39430" y2="6206"/>
                        <a14:foregroundMark x1="39430" y1="6206" x2="79027" y2="7801"/>
                        <a14:foregroundMark x1="79027" y1="7801" x2="89430" y2="16135"/>
                        <a14:foregroundMark x1="89430" y1="16135" x2="93121" y2="28901"/>
                        <a14:foregroundMark x1="93121" y1="28901" x2="90604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6118">
            <a:off x="3634261" y="5557737"/>
            <a:ext cx="2865937" cy="2712061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1A007A8-82B7-7EC2-B5E5-449D3C37078A}"/>
              </a:ext>
            </a:extLst>
          </p:cNvPr>
          <p:cNvSpPr/>
          <p:nvPr/>
        </p:nvSpPr>
        <p:spPr>
          <a:xfrm rot="19002043">
            <a:off x="10391935" y="6051725"/>
            <a:ext cx="2395287" cy="2256271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09139F9-5103-44AB-B18A-3C751FEEE85B}"/>
              </a:ext>
            </a:extLst>
          </p:cNvPr>
          <p:cNvSpPr/>
          <p:nvPr/>
        </p:nvSpPr>
        <p:spPr>
          <a:xfrm rot="1675355">
            <a:off x="10440181" y="2356172"/>
            <a:ext cx="2298796" cy="2328874"/>
          </a:xfrm>
          <a:prstGeom prst="roundRect">
            <a:avLst/>
          </a:pr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13E3FFE-4538-E4BD-7E87-9C752D4B3CDF}"/>
              </a:ext>
            </a:extLst>
          </p:cNvPr>
          <p:cNvSpPr/>
          <p:nvPr/>
        </p:nvSpPr>
        <p:spPr>
          <a:xfrm rot="19002043">
            <a:off x="4175756" y="2691196"/>
            <a:ext cx="2220702" cy="2151026"/>
          </a:xfrm>
          <a:prstGeom prst="roundRect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D226B37-F944-EC7B-C88C-0CE86987EDD7}"/>
              </a:ext>
            </a:extLst>
          </p:cNvPr>
          <p:cNvSpPr/>
          <p:nvPr/>
        </p:nvSpPr>
        <p:spPr>
          <a:xfrm rot="20884465">
            <a:off x="7143866" y="2198882"/>
            <a:ext cx="2395287" cy="2256271"/>
          </a:xfrm>
          <a:prstGeom prst="roundRect">
            <a:avLst/>
          </a:prstGeom>
          <a:blipFill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F78290-FB5B-9114-0368-135EED921411}"/>
              </a:ext>
            </a:extLst>
          </p:cNvPr>
          <p:cNvSpPr/>
          <p:nvPr/>
        </p:nvSpPr>
        <p:spPr>
          <a:xfrm>
            <a:off x="3355835" y="1899023"/>
            <a:ext cx="12346019" cy="7162800"/>
          </a:xfrm>
          <a:prstGeom prst="rect">
            <a:avLst/>
          </a:prstGeom>
          <a:solidFill>
            <a:srgbClr val="F1F6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폰트, 명함, 로고, 상징이(가) 표시된 사진&#10;&#10;자동 생성된 설명">
            <a:extLst>
              <a:ext uri="{FF2B5EF4-FFF2-40B4-BE49-F238E27FC236}">
                <a16:creationId xmlns:a16="http://schemas.microsoft.com/office/drawing/2014/main" id="{820772D8-3457-ECB6-5917-9C11759405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712">
            <a:off x="6847797" y="4715566"/>
            <a:ext cx="3400307" cy="31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프로젝트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배경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76FB0-5529-389C-AC28-D4C32339BC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9770" y="2111967"/>
            <a:ext cx="7045644" cy="3382296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BC70E0-7CC3-8604-E6E9-046A7ED2C2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3662" y="5829300"/>
            <a:ext cx="7045644" cy="3429000"/>
          </a:xfrm>
          <a:prstGeom prst="rect">
            <a:avLst/>
          </a:prstGeom>
          <a:ln>
            <a:noFill/>
          </a:ln>
        </p:spPr>
      </p:pic>
      <p:sp>
        <p:nvSpPr>
          <p:cNvPr id="10" name="화살표: 아래쪽 15">
            <a:extLst>
              <a:ext uri="{FF2B5EF4-FFF2-40B4-BE49-F238E27FC236}">
                <a16:creationId xmlns:a16="http://schemas.microsoft.com/office/drawing/2014/main" id="{AFCCB2E0-BD95-CF18-5E6B-47388224566C}"/>
              </a:ext>
            </a:extLst>
          </p:cNvPr>
          <p:cNvSpPr/>
          <p:nvPr/>
        </p:nvSpPr>
        <p:spPr>
          <a:xfrm>
            <a:off x="12428584" y="4296121"/>
            <a:ext cx="1910782" cy="89384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5C9BA2-74A6-90E2-CFF5-BDF9B5BBCA2A}"/>
              </a:ext>
            </a:extLst>
          </p:cNvPr>
          <p:cNvSpPr/>
          <p:nvPr/>
        </p:nvSpPr>
        <p:spPr>
          <a:xfrm>
            <a:off x="10585481" y="5448300"/>
            <a:ext cx="5892749" cy="381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신규고객 보다 </a:t>
            </a:r>
            <a:r>
              <a:rPr lang="ko-KR" altLang="en-US" sz="2400" b="1" dirty="0">
                <a:solidFill>
                  <a:srgbClr val="FF0000"/>
                </a:solidFill>
              </a:rPr>
              <a:t>기존고객의 재방문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이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매출 상승을 견인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</a:rPr>
              <a:t>,</a:t>
            </a:r>
          </a:p>
          <a:p>
            <a:pPr algn="ctr"/>
            <a:endParaRPr lang="en-US" altLang="ko-KR" sz="2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기존 고객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의 의견을 분석하여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서비스 개선 및 단골고객 확보 필요</a:t>
            </a:r>
          </a:p>
        </p:txBody>
      </p:sp>
      <p:graphicFrame>
        <p:nvGraphicFramePr>
          <p:cNvPr id="16" name="표 19">
            <a:extLst>
              <a:ext uri="{FF2B5EF4-FFF2-40B4-BE49-F238E27FC236}">
                <a16:creationId xmlns:a16="http://schemas.microsoft.com/office/drawing/2014/main" id="{DD3A5457-87AA-B653-E585-09ED876F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09512"/>
              </p:ext>
            </p:extLst>
          </p:nvPr>
        </p:nvGraphicFramePr>
        <p:xfrm>
          <a:off x="9917825" y="2427039"/>
          <a:ext cx="7283886" cy="1466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83886">
                  <a:extLst>
                    <a:ext uri="{9D8B030D-6E8A-4147-A177-3AD203B41FA5}">
                      <a16:colId xmlns:a16="http://schemas.microsoft.com/office/drawing/2014/main" val="4197317694"/>
                    </a:ext>
                  </a:extLst>
                </a:gridCol>
              </a:tblGrid>
              <a:tr h="488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CAGR(Compound Annual Growth Rate)</a:t>
                      </a:r>
                      <a:endParaRPr lang="ko-KR" altLang="en-US" sz="25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7064"/>
                  </a:ext>
                </a:extLst>
              </a:tr>
              <a:tr h="488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연평균 매출 상승률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(‘20~’22</a:t>
                      </a:r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25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Apple SD Gothic Neo" panose="02000300000000000000"/>
                          <a:cs typeface="+mn-cs"/>
                        </a:rPr>
                        <a:t>≈  </a:t>
                      </a:r>
                      <a:r>
                        <a:rPr lang="en-US" altLang="ko-KR" sz="2500" b="1" dirty="0">
                          <a:solidFill>
                            <a:srgbClr val="1C0E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57.76%</a:t>
                      </a:r>
                      <a:endParaRPr lang="ko-KR" altLang="en-US" sz="2500" b="1" dirty="0">
                        <a:solidFill>
                          <a:srgbClr val="1C0EFF"/>
                        </a:solidFill>
                        <a:latin typeface="Apple SD Gothic Neo" panose="02000300000000000000" pitchFamily="2" charset="-127"/>
                        <a:ea typeface="Apple SD Gothic Neo" panose="020003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424384"/>
                  </a:ext>
                </a:extLst>
              </a:tr>
              <a:tr h="488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연평균 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MAU</a:t>
                      </a:r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상승률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(’20~’22</a:t>
                      </a:r>
                      <a:r>
                        <a:rPr lang="ko-KR" altLang="en-US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</a:t>
                      </a:r>
                      <a:r>
                        <a:rPr lang="en-US" altLang="ko-KR" sz="25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 </a:t>
                      </a:r>
                      <a:r>
                        <a:rPr lang="ko-KR" altLang="en-US" sz="2500" b="0" i="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Apple SD Gothic Neo" panose="02000300000000000000"/>
                          <a:cs typeface="+mn-cs"/>
                        </a:rPr>
                        <a:t>≈  </a:t>
                      </a:r>
                      <a:r>
                        <a:rPr lang="en-US" altLang="ko-KR" sz="2500" b="1" dirty="0">
                          <a:solidFill>
                            <a:srgbClr val="830F8A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25.04%</a:t>
                      </a:r>
                      <a:endParaRPr lang="ko-KR" altLang="en-US" sz="2500" b="1" dirty="0">
                        <a:solidFill>
                          <a:srgbClr val="830F8A"/>
                        </a:solidFill>
                        <a:latin typeface="Apple SD Gothic Neo" panose="02000300000000000000" pitchFamily="2" charset="-127"/>
                        <a:ea typeface="Apple SD Gothic Neo" panose="020003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93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95359" y="-4435374"/>
            <a:ext cx="35078717" cy="19156463"/>
            <a:chOff x="-8396501" y="-4435374"/>
            <a:chExt cx="35078717" cy="19156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76738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프로젝트</a:t>
            </a:r>
            <a:r>
              <a:rPr lang="en-US" sz="4500" kern="0" spc="-100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주제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2" name="그룹 1017">
            <a:extLst>
              <a:ext uri="{FF2B5EF4-FFF2-40B4-BE49-F238E27FC236}">
                <a16:creationId xmlns:a16="http://schemas.microsoft.com/office/drawing/2014/main" id="{886AE338-1D35-D2E6-1995-5D82EF128626}"/>
              </a:ext>
            </a:extLst>
          </p:cNvPr>
          <p:cNvGrpSpPr/>
          <p:nvPr/>
        </p:nvGrpSpPr>
        <p:grpSpPr>
          <a:xfrm>
            <a:off x="7133297" y="2503469"/>
            <a:ext cx="4979999" cy="2070057"/>
            <a:chOff x="7133297" y="2503469"/>
            <a:chExt cx="4979999" cy="2070057"/>
          </a:xfrm>
        </p:grpSpPr>
        <p:pic>
          <p:nvPicPr>
            <p:cNvPr id="5" name="Object 53">
              <a:extLst>
                <a:ext uri="{FF2B5EF4-FFF2-40B4-BE49-F238E27FC236}">
                  <a16:creationId xmlns:a16="http://schemas.microsoft.com/office/drawing/2014/main" id="{3BABAC6C-393D-603A-C9B2-B6F195867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3297" y="2503469"/>
              <a:ext cx="4979999" cy="2070057"/>
            </a:xfrm>
            <a:prstGeom prst="rect">
              <a:avLst/>
            </a:prstGeom>
          </p:spPr>
        </p:pic>
      </p:grpSp>
      <p:grpSp>
        <p:nvGrpSpPr>
          <p:cNvPr id="13" name="그룹 1018">
            <a:extLst>
              <a:ext uri="{FF2B5EF4-FFF2-40B4-BE49-F238E27FC236}">
                <a16:creationId xmlns:a16="http://schemas.microsoft.com/office/drawing/2014/main" id="{2022AF33-AAE5-BBB4-9F93-5B9DF7515C6F}"/>
              </a:ext>
            </a:extLst>
          </p:cNvPr>
          <p:cNvGrpSpPr/>
          <p:nvPr/>
        </p:nvGrpSpPr>
        <p:grpSpPr>
          <a:xfrm>
            <a:off x="8104991" y="2637346"/>
            <a:ext cx="3036610" cy="1687744"/>
            <a:chOff x="8104991" y="2637346"/>
            <a:chExt cx="3036610" cy="1687744"/>
          </a:xfrm>
        </p:grpSpPr>
        <p:pic>
          <p:nvPicPr>
            <p:cNvPr id="17" name="Object 56">
              <a:extLst>
                <a:ext uri="{FF2B5EF4-FFF2-40B4-BE49-F238E27FC236}">
                  <a16:creationId xmlns:a16="http://schemas.microsoft.com/office/drawing/2014/main" id="{AE2B49CD-D02F-3A4B-267D-0FB15C06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4991" y="2637346"/>
              <a:ext cx="3036610" cy="1687744"/>
            </a:xfrm>
            <a:prstGeom prst="rect">
              <a:avLst/>
            </a:prstGeom>
          </p:spPr>
        </p:pic>
      </p:grpSp>
      <p:sp>
        <p:nvSpPr>
          <p:cNvPr id="18" name="Object 61">
            <a:extLst>
              <a:ext uri="{FF2B5EF4-FFF2-40B4-BE49-F238E27FC236}">
                <a16:creationId xmlns:a16="http://schemas.microsoft.com/office/drawing/2014/main" id="{B391A803-C264-C12C-B6BB-8F343A9E0FD0}"/>
              </a:ext>
            </a:extLst>
          </p:cNvPr>
          <p:cNvSpPr txBox="1"/>
          <p:nvPr/>
        </p:nvSpPr>
        <p:spPr>
          <a:xfrm>
            <a:off x="152400" y="4652945"/>
            <a:ext cx="19206859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고객 </a:t>
            </a:r>
            <a:r>
              <a:rPr lang="en-US" sz="85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리뷰</a:t>
            </a:r>
            <a:r>
              <a:rPr lang="en-US" sz="60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를 </a:t>
            </a:r>
            <a:r>
              <a:rPr lang="en-US" sz="6000" b="1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통한</a:t>
            </a:r>
            <a:r>
              <a:rPr lang="en-US" sz="60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ko-KR" altLang="en-US" sz="7000" b="1" dirty="0" err="1">
                <a:solidFill>
                  <a:srgbClr val="69249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마켓컬</a:t>
            </a:r>
            <a:r>
              <a:rPr lang="en-US" sz="7000" b="1" dirty="0">
                <a:solidFill>
                  <a:srgbClr val="69249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리</a:t>
            </a:r>
            <a:r>
              <a:rPr lang="en-US" sz="60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</a:t>
            </a:r>
            <a:r>
              <a:rPr lang="en-US" sz="8500" b="1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사용요인</a:t>
            </a:r>
            <a:r>
              <a:rPr lang="en-US" sz="6000" b="1" dirty="0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 분석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1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989562" y="657767"/>
            <a:ext cx="1331565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</a:rPr>
              <a:t>프로젝트</a:t>
            </a:r>
            <a:r>
              <a:rPr lang="en-US" sz="4500" kern="0" spc="-100" dirty="0">
                <a:solidFill>
                  <a:srgbClr val="3A4CA8"/>
                </a:solidFill>
                <a:latin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</a:rPr>
              <a:t>진행</a:t>
            </a:r>
            <a:r>
              <a:rPr lang="en-US" sz="4500" kern="0" spc="-100" dirty="0">
                <a:solidFill>
                  <a:srgbClr val="3A4CA8"/>
                </a:solidFill>
                <a:latin typeface="JejuGothic" pitchFamily="34" charset="0"/>
              </a:rPr>
              <a:t> </a:t>
            </a:r>
            <a:r>
              <a:rPr lang="en-US" sz="4500" kern="0" spc="-100" dirty="0" err="1">
                <a:solidFill>
                  <a:srgbClr val="3A4CA8"/>
                </a:solidFill>
                <a:latin typeface="JejuGothic" pitchFamily="34" charset="0"/>
              </a:rPr>
              <a:t>순서</a:t>
            </a:r>
            <a:endParaRPr lang="en-US" dirty="0"/>
          </a:p>
        </p:txBody>
      </p:sp>
      <p:sp>
        <p:nvSpPr>
          <p:cNvPr id="18" name="오각형[P] 17">
            <a:extLst>
              <a:ext uri="{FF2B5EF4-FFF2-40B4-BE49-F238E27FC236}">
                <a16:creationId xmlns:a16="http://schemas.microsoft.com/office/drawing/2014/main" id="{970BF965-94C0-7122-9F59-C0AE40A36F07}"/>
              </a:ext>
            </a:extLst>
          </p:cNvPr>
          <p:cNvSpPr/>
          <p:nvPr/>
        </p:nvSpPr>
        <p:spPr>
          <a:xfrm>
            <a:off x="12373713" y="4389342"/>
            <a:ext cx="5457088" cy="1592353"/>
          </a:xfrm>
          <a:prstGeom prst="homePlate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508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오각형[P] 13">
            <a:extLst>
              <a:ext uri="{FF2B5EF4-FFF2-40B4-BE49-F238E27FC236}">
                <a16:creationId xmlns:a16="http://schemas.microsoft.com/office/drawing/2014/main" id="{F6E50E2C-4D04-4CAF-9E63-7E88A9BA13D4}"/>
              </a:ext>
            </a:extLst>
          </p:cNvPr>
          <p:cNvSpPr/>
          <p:nvPr/>
        </p:nvSpPr>
        <p:spPr>
          <a:xfrm>
            <a:off x="8312717" y="4389346"/>
            <a:ext cx="4828400" cy="1592354"/>
          </a:xfrm>
          <a:prstGeom prst="homePlate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508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오각형[P] 16">
            <a:extLst>
              <a:ext uri="{FF2B5EF4-FFF2-40B4-BE49-F238E27FC236}">
                <a16:creationId xmlns:a16="http://schemas.microsoft.com/office/drawing/2014/main" id="{2B73055A-8315-0A4D-7B61-BB598FD2A44D}"/>
              </a:ext>
            </a:extLst>
          </p:cNvPr>
          <p:cNvSpPr/>
          <p:nvPr/>
        </p:nvSpPr>
        <p:spPr>
          <a:xfrm>
            <a:off x="5655263" y="4389343"/>
            <a:ext cx="3552619" cy="1592354"/>
          </a:xfrm>
          <a:prstGeom prst="homePlate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508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오각형[P] 18">
            <a:extLst>
              <a:ext uri="{FF2B5EF4-FFF2-40B4-BE49-F238E27FC236}">
                <a16:creationId xmlns:a16="http://schemas.microsoft.com/office/drawing/2014/main" id="{8F8E2B30-652E-2CF3-A918-FCDBC6199B87}"/>
              </a:ext>
            </a:extLst>
          </p:cNvPr>
          <p:cNvSpPr/>
          <p:nvPr/>
        </p:nvSpPr>
        <p:spPr>
          <a:xfrm>
            <a:off x="3763750" y="4389345"/>
            <a:ext cx="2707513" cy="1592354"/>
          </a:xfrm>
          <a:prstGeom prst="homePlate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508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오각형[P] 19">
            <a:extLst>
              <a:ext uri="{FF2B5EF4-FFF2-40B4-BE49-F238E27FC236}">
                <a16:creationId xmlns:a16="http://schemas.microsoft.com/office/drawing/2014/main" id="{CA781A99-EF4A-8E01-4961-BACCA8036E02}"/>
              </a:ext>
            </a:extLst>
          </p:cNvPr>
          <p:cNvSpPr/>
          <p:nvPr/>
        </p:nvSpPr>
        <p:spPr>
          <a:xfrm>
            <a:off x="1806633" y="4389346"/>
            <a:ext cx="3340253" cy="1592354"/>
          </a:xfrm>
          <a:prstGeom prst="homePlate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508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3E34C6-00B1-BAE5-00C9-4E163B8F4C01}"/>
              </a:ext>
            </a:extLst>
          </p:cNvPr>
          <p:cNvSpPr txBox="1"/>
          <p:nvPr/>
        </p:nvSpPr>
        <p:spPr>
          <a:xfrm>
            <a:off x="1888743" y="4904329"/>
            <a:ext cx="28248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데이터 선정 및 </a:t>
            </a:r>
            <a:r>
              <a:rPr lang="ko-KR" altLang="en-US" sz="2500" kern="0" spc="-100" dirty="0">
                <a:solidFill>
                  <a:srgbClr val="3A4CA8"/>
                </a:solidFill>
                <a:latin typeface="JejuGothic" pitchFamily="34" charset="0"/>
              </a:rPr>
              <a:t>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88EF7-76F6-4CC2-BC5D-BC4CC1CB77CD}"/>
              </a:ext>
            </a:extLst>
          </p:cNvPr>
          <p:cNvSpPr txBox="1"/>
          <p:nvPr/>
        </p:nvSpPr>
        <p:spPr>
          <a:xfrm>
            <a:off x="5333394" y="4904329"/>
            <a:ext cx="6864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EDA</a:t>
            </a:r>
            <a:endParaRPr lang="ko-KR" altLang="en-US" sz="2500" kern="0" spc="-100" dirty="0">
              <a:solidFill>
                <a:schemeClr val="accent1">
                  <a:lumMod val="75000"/>
                </a:schemeClr>
              </a:solidFill>
              <a:latin typeface="JejuGothic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D884C9-107E-0504-3CC4-25D905355AB3}"/>
              </a:ext>
            </a:extLst>
          </p:cNvPr>
          <p:cNvSpPr txBox="1"/>
          <p:nvPr/>
        </p:nvSpPr>
        <p:spPr>
          <a:xfrm>
            <a:off x="6629400" y="4924185"/>
            <a:ext cx="2090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데이터 </a:t>
            </a:r>
            <a:r>
              <a:rPr lang="ko-KR" altLang="en-US" sz="2500" kern="0" spc="-100" dirty="0" err="1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전처리</a:t>
            </a:r>
            <a:endParaRPr lang="ko-KR" altLang="en-US" sz="2500" kern="0" spc="-100" dirty="0">
              <a:solidFill>
                <a:schemeClr val="accent1">
                  <a:lumMod val="75000"/>
                </a:schemeClr>
              </a:solidFill>
              <a:latin typeface="JejuGothic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5659EF-B048-62D5-1818-E102F9EEA807}"/>
              </a:ext>
            </a:extLst>
          </p:cNvPr>
          <p:cNvSpPr txBox="1"/>
          <p:nvPr/>
        </p:nvSpPr>
        <p:spPr>
          <a:xfrm>
            <a:off x="9296400" y="4924185"/>
            <a:ext cx="35157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ML</a:t>
            </a:r>
            <a:r>
              <a:rPr lang="ko-KR" altLang="en-US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모델 학습</a:t>
            </a:r>
            <a:r>
              <a:rPr lang="en-US" altLang="ko-KR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 </a:t>
            </a:r>
            <a:r>
              <a:rPr lang="ko-KR" altLang="en-US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및 결과도출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6AB58C-370B-4580-6AD1-6358B2C4ED22}"/>
              </a:ext>
            </a:extLst>
          </p:cNvPr>
          <p:cNvSpPr txBox="1"/>
          <p:nvPr/>
        </p:nvSpPr>
        <p:spPr>
          <a:xfrm>
            <a:off x="13229635" y="4924185"/>
            <a:ext cx="44823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마케팅 및 서비스 개선방향 제안</a:t>
            </a:r>
            <a:r>
              <a:rPr lang="en-US" altLang="ko-KR" sz="2500" kern="0" spc="-100" dirty="0">
                <a:solidFill>
                  <a:schemeClr val="accent1">
                    <a:lumMod val="75000"/>
                  </a:schemeClr>
                </a:solidFill>
                <a:latin typeface="JejuGothic" pitchFamily="34" charset="0"/>
              </a:rPr>
              <a:t> </a:t>
            </a:r>
            <a:endParaRPr lang="ko-KR" altLang="en-US" sz="2500" kern="0" spc="-100" dirty="0">
              <a:solidFill>
                <a:schemeClr val="accent1">
                  <a:lumMod val="75000"/>
                </a:schemeClr>
              </a:solidFill>
              <a:latin typeface="Jeju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2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922895" y="657767"/>
            <a:ext cx="3868305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kern="0" spc="-100" dirty="0" err="1">
                <a:solidFill>
                  <a:srgbClr val="3A4CA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JejuGothic" pitchFamily="34" charset="0"/>
              </a:rPr>
              <a:t>데이터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4534" y="760323"/>
            <a:ext cx="886142" cy="8364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DS</a:t>
            </a:r>
            <a:endParaRPr lang="en-US" dirty="0"/>
          </a:p>
        </p:txBody>
      </p:sp>
      <p:grpSp>
        <p:nvGrpSpPr>
          <p:cNvPr id="2" name="그룹 1016">
            <a:extLst>
              <a:ext uri="{FF2B5EF4-FFF2-40B4-BE49-F238E27FC236}">
                <a16:creationId xmlns:a16="http://schemas.microsoft.com/office/drawing/2014/main" id="{0F12D184-DF3A-C23B-6ABB-A626374A5E14}"/>
              </a:ext>
            </a:extLst>
          </p:cNvPr>
          <p:cNvGrpSpPr/>
          <p:nvPr/>
        </p:nvGrpSpPr>
        <p:grpSpPr>
          <a:xfrm>
            <a:off x="1867006" y="2822513"/>
            <a:ext cx="15763962" cy="5140387"/>
            <a:chOff x="1840569" y="1767267"/>
            <a:chExt cx="15496759" cy="2571429"/>
          </a:xfrm>
        </p:grpSpPr>
        <p:pic>
          <p:nvPicPr>
            <p:cNvPr id="5" name="Object 50">
              <a:extLst>
                <a:ext uri="{FF2B5EF4-FFF2-40B4-BE49-F238E27FC236}">
                  <a16:creationId xmlns:a16="http://schemas.microsoft.com/office/drawing/2014/main" id="{366D0C7C-76A1-5ADC-76EA-44B31CA9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0569" y="1767267"/>
              <a:ext cx="15496759" cy="2571429"/>
            </a:xfrm>
            <a:prstGeom prst="rect">
              <a:avLst/>
            </a:prstGeom>
          </p:spPr>
        </p:pic>
      </p:grp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07A75B0F-A1B2-E363-D80A-8ADA5A795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76221"/>
              </p:ext>
            </p:extLst>
          </p:nvPr>
        </p:nvGraphicFramePr>
        <p:xfrm>
          <a:off x="3352800" y="3514769"/>
          <a:ext cx="12853397" cy="3758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7980">
                  <a:extLst>
                    <a:ext uri="{9D8B030D-6E8A-4147-A177-3AD203B41FA5}">
                      <a16:colId xmlns:a16="http://schemas.microsoft.com/office/drawing/2014/main" val="3951375910"/>
                    </a:ext>
                  </a:extLst>
                </a:gridCol>
                <a:gridCol w="9155417">
                  <a:extLst>
                    <a:ext uri="{9D8B030D-6E8A-4147-A177-3AD203B41FA5}">
                      <a16:colId xmlns:a16="http://schemas.microsoft.com/office/drawing/2014/main" val="4197317694"/>
                    </a:ext>
                  </a:extLst>
                </a:gridCol>
              </a:tblGrid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상세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706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구글 앱스토어 </a:t>
                      </a:r>
                      <a:r>
                        <a:rPr lang="ko-KR" altLang="en-US" sz="25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마켓컬리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리뷰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42438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추출 방법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25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google_play_scraper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(python)</a:t>
                      </a:r>
                      <a:endParaRPr lang="ko-KR" altLang="en-US" sz="25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934864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개수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14826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545729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추출 범위</a:t>
                      </a:r>
                      <a:r>
                        <a:rPr lang="en-US" altLang="ko-KR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기간</a:t>
                      </a:r>
                      <a:r>
                        <a:rPr lang="en-US" altLang="ko-KR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2500" b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2016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 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월 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일 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~ 2023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 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월 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</a:t>
                      </a:r>
                      <a:r>
                        <a:rPr lang="ko-KR" altLang="en-US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226870"/>
                  </a:ext>
                </a:extLst>
              </a:tr>
              <a:tr h="626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데이터 구성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user_name</a:t>
                      </a:r>
                      <a:r>
                        <a:rPr lang="en-US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review, rating, </a:t>
                      </a:r>
                      <a:r>
                        <a:rPr lang="en" altLang="ko-KR" sz="25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thumbsUpCount</a:t>
                      </a:r>
                      <a:r>
                        <a:rPr lang="en" altLang="ko-KR" sz="25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date, </a:t>
                      </a:r>
                      <a:r>
                        <a:rPr lang="en" altLang="ko-KR" sz="25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appVersion</a:t>
                      </a:r>
                      <a:endParaRPr lang="ko-KR" altLang="en-US" sz="250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613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67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4653</Words>
  <Application>Microsoft Macintosh PowerPoint</Application>
  <PresentationFormat>사용자 지정</PresentationFormat>
  <Paragraphs>1003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-apple-system</vt:lpstr>
      <vt:lpstr>맑은 고딕</vt:lpstr>
      <vt:lpstr>Apple SD Gothic Neo</vt:lpstr>
      <vt:lpstr>JejuGothic</vt:lpstr>
      <vt:lpstr>noto</vt:lpstr>
      <vt:lpstr>Pretendard</vt:lpstr>
      <vt:lpstr>Arial</vt:lpstr>
      <vt:lpstr>Calibri</vt:lpstr>
      <vt:lpstr>Cambria Math</vt:lpstr>
      <vt:lpstr>Helvetica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Jeong SeongEun</cp:lastModifiedBy>
  <cp:revision>18</cp:revision>
  <dcterms:created xsi:type="dcterms:W3CDTF">2023-09-17T23:10:51Z</dcterms:created>
  <dcterms:modified xsi:type="dcterms:W3CDTF">2023-09-22T13:50:38Z</dcterms:modified>
</cp:coreProperties>
</file>